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00" r:id="rId4"/>
    <p:sldId id="297" r:id="rId5"/>
    <p:sldId id="298" r:id="rId6"/>
    <p:sldId id="299" r:id="rId7"/>
    <p:sldId id="296" r:id="rId8"/>
    <p:sldId id="294" r:id="rId9"/>
    <p:sldId id="293" r:id="rId10"/>
    <p:sldId id="295" r:id="rId11"/>
    <p:sldId id="258" r:id="rId12"/>
    <p:sldId id="288" r:id="rId13"/>
    <p:sldId id="263" r:id="rId14"/>
    <p:sldId id="264" r:id="rId15"/>
    <p:sldId id="261" r:id="rId16"/>
    <p:sldId id="301" r:id="rId17"/>
    <p:sldId id="302" r:id="rId18"/>
    <p:sldId id="303" r:id="rId19"/>
    <p:sldId id="304" r:id="rId20"/>
    <p:sldId id="278" r:id="rId21"/>
    <p:sldId id="277" r:id="rId2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605"/>
    <a:srgbClr val="D4A918"/>
    <a:srgbClr val="A0BD2A"/>
    <a:srgbClr val="0062AC"/>
    <a:srgbClr val="FBA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C24A5-2FE9-40AF-8EED-C07F1E00E9AA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BF4C12C-886A-4A7B-B680-08121D6E432E}">
      <dgm:prSet phldrT="[Texte]"/>
      <dgm:spPr/>
      <dgm:t>
        <a:bodyPr/>
        <a:lstStyle/>
        <a:p>
          <a:r>
            <a:rPr lang="fr-FR" dirty="0" smtClean="0"/>
            <a:t>Un réseau professionnel dynamique et local</a:t>
          </a:r>
          <a:endParaRPr lang="fr-FR" dirty="0"/>
        </a:p>
      </dgm:t>
    </dgm:pt>
    <dgm:pt modelId="{FBC45F0E-0FCC-45C1-B4F2-9C768C29C867}" type="parTrans" cxnId="{04973BC8-6133-4894-BC62-DD3D06C02168}">
      <dgm:prSet/>
      <dgm:spPr/>
      <dgm:t>
        <a:bodyPr/>
        <a:lstStyle/>
        <a:p>
          <a:endParaRPr lang="fr-FR"/>
        </a:p>
      </dgm:t>
    </dgm:pt>
    <dgm:pt modelId="{CC0FCC56-3729-4273-8A9F-1005A5B13D56}" type="sibTrans" cxnId="{04973BC8-6133-4894-BC62-DD3D06C02168}">
      <dgm:prSet/>
      <dgm:spPr/>
      <dgm:t>
        <a:bodyPr/>
        <a:lstStyle/>
        <a:p>
          <a:endParaRPr lang="fr-FR"/>
        </a:p>
      </dgm:t>
    </dgm:pt>
    <dgm:pt modelId="{BE8C2DA6-CFF1-4DE8-BCA3-25957C1EE63D}">
      <dgm:prSet phldrT="[Texte]"/>
      <dgm:spPr/>
      <dgm:t>
        <a:bodyPr/>
        <a:lstStyle/>
        <a:p>
          <a:r>
            <a:rPr lang="fr-FR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Qui partage les bonnes pratiques et les tendances</a:t>
          </a:r>
          <a:endParaRPr lang="fr-FR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6663106-2A9A-4D15-9AF1-B9394A68E2EF}" type="parTrans" cxnId="{684E6229-AC27-491D-9FF7-A115D7ADD203}">
      <dgm:prSet/>
      <dgm:spPr/>
      <dgm:t>
        <a:bodyPr/>
        <a:lstStyle/>
        <a:p>
          <a:endParaRPr lang="fr-FR"/>
        </a:p>
      </dgm:t>
    </dgm:pt>
    <dgm:pt modelId="{89A3F1AF-B6F5-4322-9CB6-73F34E465F8F}" type="sibTrans" cxnId="{684E6229-AC27-491D-9FF7-A115D7ADD203}">
      <dgm:prSet/>
      <dgm:spPr/>
      <dgm:t>
        <a:bodyPr/>
        <a:lstStyle/>
        <a:p>
          <a:endParaRPr lang="fr-FR"/>
        </a:p>
      </dgm:t>
    </dgm:pt>
    <dgm:pt modelId="{0C11BDDE-7B95-4E92-8827-06A58B8B5A23}">
      <dgm:prSet phldrT="[Texte]"/>
      <dgm:spPr/>
      <dgm:t>
        <a:bodyPr/>
        <a:lstStyle/>
        <a:p>
          <a:r>
            <a:rPr lang="fr-FR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Et qui </a:t>
          </a:r>
          <a:r>
            <a:rPr lang="fr-FR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co</a:t>
          </a:r>
          <a:r>
            <a:rPr lang="fr-FR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-construit la performance du territoire</a:t>
          </a:r>
          <a:endParaRPr lang="fr-FR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A9E1939D-CA72-4C50-979C-4BA9713ACA91}" type="parTrans" cxnId="{1C401E75-40DB-4F12-9B84-D9545D09F7E5}">
      <dgm:prSet/>
      <dgm:spPr/>
      <dgm:t>
        <a:bodyPr/>
        <a:lstStyle/>
        <a:p>
          <a:endParaRPr lang="fr-FR"/>
        </a:p>
      </dgm:t>
    </dgm:pt>
    <dgm:pt modelId="{60F7560C-D622-4CBA-9947-C8774C0DD6F0}" type="sibTrans" cxnId="{1C401E75-40DB-4F12-9B84-D9545D09F7E5}">
      <dgm:prSet/>
      <dgm:spPr/>
      <dgm:t>
        <a:bodyPr/>
        <a:lstStyle/>
        <a:p>
          <a:endParaRPr lang="fr-FR"/>
        </a:p>
      </dgm:t>
    </dgm:pt>
    <dgm:pt modelId="{A750D651-DAAB-42EE-B64C-14A88D165FCF}" type="pres">
      <dgm:prSet presAssocID="{199C24A5-2FE9-40AF-8EED-C07F1E00E9A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391BEC5-2D97-48E6-AE7D-EE33408D9694}" type="pres">
      <dgm:prSet presAssocID="{FBF4C12C-886A-4A7B-B680-08121D6E432E}" presName="Accent1" presStyleCnt="0"/>
      <dgm:spPr/>
    </dgm:pt>
    <dgm:pt modelId="{FC229879-DDEE-462A-98BD-342F51473642}" type="pres">
      <dgm:prSet presAssocID="{FBF4C12C-886A-4A7B-B680-08121D6E432E}" presName="Accent" presStyleLbl="node1" presStyleIdx="0" presStyleCnt="3"/>
      <dgm:spPr/>
    </dgm:pt>
    <dgm:pt modelId="{0BC1216F-F014-4170-9BE7-3F7470A8975A}" type="pres">
      <dgm:prSet presAssocID="{FBF4C12C-886A-4A7B-B680-08121D6E432E}" presName="Parent1" presStyleLbl="revTx" presStyleIdx="0" presStyleCnt="3" custLinFactNeighborY="-113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B6A1F4-418B-43CB-AD11-B8A634DEB2CB}" type="pres">
      <dgm:prSet presAssocID="{BE8C2DA6-CFF1-4DE8-BCA3-25957C1EE63D}" presName="Accent2" presStyleCnt="0"/>
      <dgm:spPr/>
    </dgm:pt>
    <dgm:pt modelId="{140B4E12-6D7E-4F0C-A4F6-B56133324916}" type="pres">
      <dgm:prSet presAssocID="{BE8C2DA6-CFF1-4DE8-BCA3-25957C1EE63D}" presName="Accent" presStyleLbl="node1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631AC0B1-F3A7-44B2-8DDE-570C0F50E557}" type="pres">
      <dgm:prSet presAssocID="{BE8C2DA6-CFF1-4DE8-BCA3-25957C1EE63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F0C811-3CB7-41E1-A141-0ECDAF367FB4}" type="pres">
      <dgm:prSet presAssocID="{0C11BDDE-7B95-4E92-8827-06A58B8B5A23}" presName="Accent3" presStyleCnt="0"/>
      <dgm:spPr/>
    </dgm:pt>
    <dgm:pt modelId="{52DBF563-AA18-421B-B7B4-E4CEE0996284}" type="pres">
      <dgm:prSet presAssocID="{0C11BDDE-7B95-4E92-8827-06A58B8B5A23}" presName="Accent" presStyleLbl="node1" presStyleIdx="2" presStyleCnt="3"/>
      <dgm:spPr>
        <a:solidFill>
          <a:schemeClr val="accent3">
            <a:lumMod val="60000"/>
            <a:lumOff val="40000"/>
          </a:schemeClr>
        </a:solidFill>
      </dgm:spPr>
    </dgm:pt>
    <dgm:pt modelId="{9AD9435C-BC99-43B9-8D49-4E73D7670647}" type="pres">
      <dgm:prSet presAssocID="{0C11BDDE-7B95-4E92-8827-06A58B8B5A2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B3D14E-5B4E-47A2-BF41-67C03A15F2A2}" type="presOf" srcId="{199C24A5-2FE9-40AF-8EED-C07F1E00E9AA}" destId="{A750D651-DAAB-42EE-B64C-14A88D165FCF}" srcOrd="0" destOrd="0" presId="urn:microsoft.com/office/officeart/2009/layout/CircleArrowProcess"/>
    <dgm:cxn modelId="{257B9A40-C278-4F99-99E8-7D937B595E98}" type="presOf" srcId="{0C11BDDE-7B95-4E92-8827-06A58B8B5A23}" destId="{9AD9435C-BC99-43B9-8D49-4E73D7670647}" srcOrd="0" destOrd="0" presId="urn:microsoft.com/office/officeart/2009/layout/CircleArrowProcess"/>
    <dgm:cxn modelId="{1C401E75-40DB-4F12-9B84-D9545D09F7E5}" srcId="{199C24A5-2FE9-40AF-8EED-C07F1E00E9AA}" destId="{0C11BDDE-7B95-4E92-8827-06A58B8B5A23}" srcOrd="2" destOrd="0" parTransId="{A9E1939D-CA72-4C50-979C-4BA9713ACA91}" sibTransId="{60F7560C-D622-4CBA-9947-C8774C0DD6F0}"/>
    <dgm:cxn modelId="{684E6229-AC27-491D-9FF7-A115D7ADD203}" srcId="{199C24A5-2FE9-40AF-8EED-C07F1E00E9AA}" destId="{BE8C2DA6-CFF1-4DE8-BCA3-25957C1EE63D}" srcOrd="1" destOrd="0" parTransId="{16663106-2A9A-4D15-9AF1-B9394A68E2EF}" sibTransId="{89A3F1AF-B6F5-4322-9CB6-73F34E465F8F}"/>
    <dgm:cxn modelId="{9588BB32-24B9-4A23-B75F-4433AA54AE15}" type="presOf" srcId="{BE8C2DA6-CFF1-4DE8-BCA3-25957C1EE63D}" destId="{631AC0B1-F3A7-44B2-8DDE-570C0F50E557}" srcOrd="0" destOrd="0" presId="urn:microsoft.com/office/officeart/2009/layout/CircleArrowProcess"/>
    <dgm:cxn modelId="{04973BC8-6133-4894-BC62-DD3D06C02168}" srcId="{199C24A5-2FE9-40AF-8EED-C07F1E00E9AA}" destId="{FBF4C12C-886A-4A7B-B680-08121D6E432E}" srcOrd="0" destOrd="0" parTransId="{FBC45F0E-0FCC-45C1-B4F2-9C768C29C867}" sibTransId="{CC0FCC56-3729-4273-8A9F-1005A5B13D56}"/>
    <dgm:cxn modelId="{AB71002B-9776-44CB-9C63-23ED04FBA4B2}" type="presOf" srcId="{FBF4C12C-886A-4A7B-B680-08121D6E432E}" destId="{0BC1216F-F014-4170-9BE7-3F7470A8975A}" srcOrd="0" destOrd="0" presId="urn:microsoft.com/office/officeart/2009/layout/CircleArrowProcess"/>
    <dgm:cxn modelId="{623071E6-AD7F-413F-91CF-4CF0D681E186}" type="presParOf" srcId="{A750D651-DAAB-42EE-B64C-14A88D165FCF}" destId="{B391BEC5-2D97-48E6-AE7D-EE33408D9694}" srcOrd="0" destOrd="0" presId="urn:microsoft.com/office/officeart/2009/layout/CircleArrowProcess"/>
    <dgm:cxn modelId="{401E70F5-3797-46D6-8899-7933BB330EAD}" type="presParOf" srcId="{B391BEC5-2D97-48E6-AE7D-EE33408D9694}" destId="{FC229879-DDEE-462A-98BD-342F51473642}" srcOrd="0" destOrd="0" presId="urn:microsoft.com/office/officeart/2009/layout/CircleArrowProcess"/>
    <dgm:cxn modelId="{C9B75E6E-CC2F-4476-AF90-0DD056D961DD}" type="presParOf" srcId="{A750D651-DAAB-42EE-B64C-14A88D165FCF}" destId="{0BC1216F-F014-4170-9BE7-3F7470A8975A}" srcOrd="1" destOrd="0" presId="urn:microsoft.com/office/officeart/2009/layout/CircleArrowProcess"/>
    <dgm:cxn modelId="{74AC9FF1-DD92-43B5-9D54-AC5037EDBE66}" type="presParOf" srcId="{A750D651-DAAB-42EE-B64C-14A88D165FCF}" destId="{46B6A1F4-418B-43CB-AD11-B8A634DEB2CB}" srcOrd="2" destOrd="0" presId="urn:microsoft.com/office/officeart/2009/layout/CircleArrowProcess"/>
    <dgm:cxn modelId="{8D45819F-66BD-4463-83E7-E11B6B3E75D1}" type="presParOf" srcId="{46B6A1F4-418B-43CB-AD11-B8A634DEB2CB}" destId="{140B4E12-6D7E-4F0C-A4F6-B56133324916}" srcOrd="0" destOrd="0" presId="urn:microsoft.com/office/officeart/2009/layout/CircleArrowProcess"/>
    <dgm:cxn modelId="{5FCDF769-4A1C-42AC-ADA8-F02E6D4309FE}" type="presParOf" srcId="{A750D651-DAAB-42EE-B64C-14A88D165FCF}" destId="{631AC0B1-F3A7-44B2-8DDE-570C0F50E557}" srcOrd="3" destOrd="0" presId="urn:microsoft.com/office/officeart/2009/layout/CircleArrowProcess"/>
    <dgm:cxn modelId="{33DE5E52-0B62-4A5A-A81C-6DECB26E9168}" type="presParOf" srcId="{A750D651-DAAB-42EE-B64C-14A88D165FCF}" destId="{A8F0C811-3CB7-41E1-A141-0ECDAF367FB4}" srcOrd="4" destOrd="0" presId="urn:microsoft.com/office/officeart/2009/layout/CircleArrowProcess"/>
    <dgm:cxn modelId="{1D1460E1-E4FC-42A0-8B87-AE0A49A72100}" type="presParOf" srcId="{A8F0C811-3CB7-41E1-A141-0ECDAF367FB4}" destId="{52DBF563-AA18-421B-B7B4-E4CEE0996284}" srcOrd="0" destOrd="0" presId="urn:microsoft.com/office/officeart/2009/layout/CircleArrowProcess"/>
    <dgm:cxn modelId="{D80C7DE9-B49A-424C-943C-B5BD7BCE6204}" type="presParOf" srcId="{A750D651-DAAB-42EE-B64C-14A88D165FCF}" destId="{9AD9435C-BC99-43B9-8D49-4E73D767064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C24A5-2FE9-40AF-8EED-C07F1E00E9AA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BF4C12C-886A-4A7B-B680-08121D6E432E}">
      <dgm:prSet phldrT="[Texte]"/>
      <dgm:spPr/>
      <dgm:t>
        <a:bodyPr/>
        <a:lstStyle/>
        <a:p>
          <a:r>
            <a:rPr lang="fr-FR" dirty="0" smtClean="0"/>
            <a:t>Un réseau professionnel dynamique et local</a:t>
          </a:r>
          <a:endParaRPr lang="fr-FR" dirty="0"/>
        </a:p>
      </dgm:t>
    </dgm:pt>
    <dgm:pt modelId="{FBC45F0E-0FCC-45C1-B4F2-9C768C29C867}" type="parTrans" cxnId="{04973BC8-6133-4894-BC62-DD3D06C02168}">
      <dgm:prSet/>
      <dgm:spPr/>
      <dgm:t>
        <a:bodyPr/>
        <a:lstStyle/>
        <a:p>
          <a:endParaRPr lang="fr-FR"/>
        </a:p>
      </dgm:t>
    </dgm:pt>
    <dgm:pt modelId="{CC0FCC56-3729-4273-8A9F-1005A5B13D56}" type="sibTrans" cxnId="{04973BC8-6133-4894-BC62-DD3D06C02168}">
      <dgm:prSet/>
      <dgm:spPr/>
      <dgm:t>
        <a:bodyPr/>
        <a:lstStyle/>
        <a:p>
          <a:endParaRPr lang="fr-FR"/>
        </a:p>
      </dgm:t>
    </dgm:pt>
    <dgm:pt modelId="{BE8C2DA6-CFF1-4DE8-BCA3-25957C1EE63D}">
      <dgm:prSet phldrT="[Texte]"/>
      <dgm:spPr/>
      <dgm:t>
        <a:bodyPr/>
        <a:lstStyle/>
        <a:p>
          <a:r>
            <a:rPr lang="fr-FR" smtClean="0"/>
            <a:t>Qui partage les bonnes pratiques et les tendances</a:t>
          </a:r>
          <a:endParaRPr lang="fr-FR" dirty="0"/>
        </a:p>
      </dgm:t>
    </dgm:pt>
    <dgm:pt modelId="{16663106-2A9A-4D15-9AF1-B9394A68E2EF}" type="parTrans" cxnId="{684E6229-AC27-491D-9FF7-A115D7ADD203}">
      <dgm:prSet/>
      <dgm:spPr/>
      <dgm:t>
        <a:bodyPr/>
        <a:lstStyle/>
        <a:p>
          <a:endParaRPr lang="fr-FR"/>
        </a:p>
      </dgm:t>
    </dgm:pt>
    <dgm:pt modelId="{89A3F1AF-B6F5-4322-9CB6-73F34E465F8F}" type="sibTrans" cxnId="{684E6229-AC27-491D-9FF7-A115D7ADD203}">
      <dgm:prSet/>
      <dgm:spPr/>
      <dgm:t>
        <a:bodyPr/>
        <a:lstStyle/>
        <a:p>
          <a:endParaRPr lang="fr-FR"/>
        </a:p>
      </dgm:t>
    </dgm:pt>
    <dgm:pt modelId="{0C11BDDE-7B95-4E92-8827-06A58B8B5A23}">
      <dgm:prSet phldrT="[Texte]"/>
      <dgm:spPr/>
      <dgm:t>
        <a:bodyPr/>
        <a:lstStyle/>
        <a:p>
          <a:r>
            <a:rPr lang="fr-FR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Et qui </a:t>
          </a:r>
          <a:r>
            <a:rPr lang="fr-FR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co</a:t>
          </a:r>
          <a:r>
            <a:rPr lang="fr-FR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-construit la performance du territoire</a:t>
          </a:r>
          <a:endParaRPr lang="fr-FR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A9E1939D-CA72-4C50-979C-4BA9713ACA91}" type="parTrans" cxnId="{1C401E75-40DB-4F12-9B84-D9545D09F7E5}">
      <dgm:prSet/>
      <dgm:spPr/>
      <dgm:t>
        <a:bodyPr/>
        <a:lstStyle/>
        <a:p>
          <a:endParaRPr lang="fr-FR"/>
        </a:p>
      </dgm:t>
    </dgm:pt>
    <dgm:pt modelId="{60F7560C-D622-4CBA-9947-C8774C0DD6F0}" type="sibTrans" cxnId="{1C401E75-40DB-4F12-9B84-D9545D09F7E5}">
      <dgm:prSet/>
      <dgm:spPr/>
      <dgm:t>
        <a:bodyPr/>
        <a:lstStyle/>
        <a:p>
          <a:endParaRPr lang="fr-FR"/>
        </a:p>
      </dgm:t>
    </dgm:pt>
    <dgm:pt modelId="{A750D651-DAAB-42EE-B64C-14A88D165FCF}" type="pres">
      <dgm:prSet presAssocID="{199C24A5-2FE9-40AF-8EED-C07F1E00E9A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391BEC5-2D97-48E6-AE7D-EE33408D9694}" type="pres">
      <dgm:prSet presAssocID="{FBF4C12C-886A-4A7B-B680-08121D6E432E}" presName="Accent1" presStyleCnt="0"/>
      <dgm:spPr/>
    </dgm:pt>
    <dgm:pt modelId="{FC229879-DDEE-462A-98BD-342F51473642}" type="pres">
      <dgm:prSet presAssocID="{FBF4C12C-886A-4A7B-B680-08121D6E432E}" presName="Accent" presStyleLbl="node1" presStyleIdx="0" presStyleCnt="3"/>
      <dgm:spPr/>
    </dgm:pt>
    <dgm:pt modelId="{0BC1216F-F014-4170-9BE7-3F7470A8975A}" type="pres">
      <dgm:prSet presAssocID="{FBF4C12C-886A-4A7B-B680-08121D6E432E}" presName="Parent1" presStyleLbl="revTx" presStyleIdx="0" presStyleCnt="3" custLinFactNeighborY="-206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B6A1F4-418B-43CB-AD11-B8A634DEB2CB}" type="pres">
      <dgm:prSet presAssocID="{BE8C2DA6-CFF1-4DE8-BCA3-25957C1EE63D}" presName="Accent2" presStyleCnt="0"/>
      <dgm:spPr/>
    </dgm:pt>
    <dgm:pt modelId="{140B4E12-6D7E-4F0C-A4F6-B56133324916}" type="pres">
      <dgm:prSet presAssocID="{BE8C2DA6-CFF1-4DE8-BCA3-25957C1EE63D}" presName="Accent" presStyleLbl="node1" presStyleIdx="1" presStyleCnt="3"/>
      <dgm:spPr/>
    </dgm:pt>
    <dgm:pt modelId="{631AC0B1-F3A7-44B2-8DDE-570C0F50E557}" type="pres">
      <dgm:prSet presAssocID="{BE8C2DA6-CFF1-4DE8-BCA3-25957C1EE63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F0C811-3CB7-41E1-A141-0ECDAF367FB4}" type="pres">
      <dgm:prSet presAssocID="{0C11BDDE-7B95-4E92-8827-06A58B8B5A23}" presName="Accent3" presStyleCnt="0"/>
      <dgm:spPr/>
    </dgm:pt>
    <dgm:pt modelId="{52DBF563-AA18-421B-B7B4-E4CEE0996284}" type="pres">
      <dgm:prSet presAssocID="{0C11BDDE-7B95-4E92-8827-06A58B8B5A23}" presName="Accent" presStyleLbl="node1" presStyleIdx="2" presStyleCnt="3"/>
      <dgm:spPr>
        <a:solidFill>
          <a:schemeClr val="accent3">
            <a:lumMod val="60000"/>
            <a:lumOff val="40000"/>
          </a:schemeClr>
        </a:solidFill>
      </dgm:spPr>
    </dgm:pt>
    <dgm:pt modelId="{9AD9435C-BC99-43B9-8D49-4E73D7670647}" type="pres">
      <dgm:prSet presAssocID="{0C11BDDE-7B95-4E92-8827-06A58B8B5A2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B3D14E-5B4E-47A2-BF41-67C03A15F2A2}" type="presOf" srcId="{199C24A5-2FE9-40AF-8EED-C07F1E00E9AA}" destId="{A750D651-DAAB-42EE-B64C-14A88D165FCF}" srcOrd="0" destOrd="0" presId="urn:microsoft.com/office/officeart/2009/layout/CircleArrowProcess"/>
    <dgm:cxn modelId="{257B9A40-C278-4F99-99E8-7D937B595E98}" type="presOf" srcId="{0C11BDDE-7B95-4E92-8827-06A58B8B5A23}" destId="{9AD9435C-BC99-43B9-8D49-4E73D7670647}" srcOrd="0" destOrd="0" presId="urn:microsoft.com/office/officeart/2009/layout/CircleArrowProcess"/>
    <dgm:cxn modelId="{1C401E75-40DB-4F12-9B84-D9545D09F7E5}" srcId="{199C24A5-2FE9-40AF-8EED-C07F1E00E9AA}" destId="{0C11BDDE-7B95-4E92-8827-06A58B8B5A23}" srcOrd="2" destOrd="0" parTransId="{A9E1939D-CA72-4C50-979C-4BA9713ACA91}" sibTransId="{60F7560C-D622-4CBA-9947-C8774C0DD6F0}"/>
    <dgm:cxn modelId="{684E6229-AC27-491D-9FF7-A115D7ADD203}" srcId="{199C24A5-2FE9-40AF-8EED-C07F1E00E9AA}" destId="{BE8C2DA6-CFF1-4DE8-BCA3-25957C1EE63D}" srcOrd="1" destOrd="0" parTransId="{16663106-2A9A-4D15-9AF1-B9394A68E2EF}" sibTransId="{89A3F1AF-B6F5-4322-9CB6-73F34E465F8F}"/>
    <dgm:cxn modelId="{9588BB32-24B9-4A23-B75F-4433AA54AE15}" type="presOf" srcId="{BE8C2DA6-CFF1-4DE8-BCA3-25957C1EE63D}" destId="{631AC0B1-F3A7-44B2-8DDE-570C0F50E557}" srcOrd="0" destOrd="0" presId="urn:microsoft.com/office/officeart/2009/layout/CircleArrowProcess"/>
    <dgm:cxn modelId="{04973BC8-6133-4894-BC62-DD3D06C02168}" srcId="{199C24A5-2FE9-40AF-8EED-C07F1E00E9AA}" destId="{FBF4C12C-886A-4A7B-B680-08121D6E432E}" srcOrd="0" destOrd="0" parTransId="{FBC45F0E-0FCC-45C1-B4F2-9C768C29C867}" sibTransId="{CC0FCC56-3729-4273-8A9F-1005A5B13D56}"/>
    <dgm:cxn modelId="{AB71002B-9776-44CB-9C63-23ED04FBA4B2}" type="presOf" srcId="{FBF4C12C-886A-4A7B-B680-08121D6E432E}" destId="{0BC1216F-F014-4170-9BE7-3F7470A8975A}" srcOrd="0" destOrd="0" presId="urn:microsoft.com/office/officeart/2009/layout/CircleArrowProcess"/>
    <dgm:cxn modelId="{623071E6-AD7F-413F-91CF-4CF0D681E186}" type="presParOf" srcId="{A750D651-DAAB-42EE-B64C-14A88D165FCF}" destId="{B391BEC5-2D97-48E6-AE7D-EE33408D9694}" srcOrd="0" destOrd="0" presId="urn:microsoft.com/office/officeart/2009/layout/CircleArrowProcess"/>
    <dgm:cxn modelId="{401E70F5-3797-46D6-8899-7933BB330EAD}" type="presParOf" srcId="{B391BEC5-2D97-48E6-AE7D-EE33408D9694}" destId="{FC229879-DDEE-462A-98BD-342F51473642}" srcOrd="0" destOrd="0" presId="urn:microsoft.com/office/officeart/2009/layout/CircleArrowProcess"/>
    <dgm:cxn modelId="{C9B75E6E-CC2F-4476-AF90-0DD056D961DD}" type="presParOf" srcId="{A750D651-DAAB-42EE-B64C-14A88D165FCF}" destId="{0BC1216F-F014-4170-9BE7-3F7470A8975A}" srcOrd="1" destOrd="0" presId="urn:microsoft.com/office/officeart/2009/layout/CircleArrowProcess"/>
    <dgm:cxn modelId="{74AC9FF1-DD92-43B5-9D54-AC5037EDBE66}" type="presParOf" srcId="{A750D651-DAAB-42EE-B64C-14A88D165FCF}" destId="{46B6A1F4-418B-43CB-AD11-B8A634DEB2CB}" srcOrd="2" destOrd="0" presId="urn:microsoft.com/office/officeart/2009/layout/CircleArrowProcess"/>
    <dgm:cxn modelId="{8D45819F-66BD-4463-83E7-E11B6B3E75D1}" type="presParOf" srcId="{46B6A1F4-418B-43CB-AD11-B8A634DEB2CB}" destId="{140B4E12-6D7E-4F0C-A4F6-B56133324916}" srcOrd="0" destOrd="0" presId="urn:microsoft.com/office/officeart/2009/layout/CircleArrowProcess"/>
    <dgm:cxn modelId="{5FCDF769-4A1C-42AC-ADA8-F02E6D4309FE}" type="presParOf" srcId="{A750D651-DAAB-42EE-B64C-14A88D165FCF}" destId="{631AC0B1-F3A7-44B2-8DDE-570C0F50E557}" srcOrd="3" destOrd="0" presId="urn:microsoft.com/office/officeart/2009/layout/CircleArrowProcess"/>
    <dgm:cxn modelId="{33DE5E52-0B62-4A5A-A81C-6DECB26E9168}" type="presParOf" srcId="{A750D651-DAAB-42EE-B64C-14A88D165FCF}" destId="{A8F0C811-3CB7-41E1-A141-0ECDAF367FB4}" srcOrd="4" destOrd="0" presId="urn:microsoft.com/office/officeart/2009/layout/CircleArrowProcess"/>
    <dgm:cxn modelId="{1D1460E1-E4FC-42A0-8B87-AE0A49A72100}" type="presParOf" srcId="{A8F0C811-3CB7-41E1-A141-0ECDAF367FB4}" destId="{52DBF563-AA18-421B-B7B4-E4CEE0996284}" srcOrd="0" destOrd="0" presId="urn:microsoft.com/office/officeart/2009/layout/CircleArrowProcess"/>
    <dgm:cxn modelId="{D80C7DE9-B49A-424C-943C-B5BD7BCE6204}" type="presParOf" srcId="{A750D651-DAAB-42EE-B64C-14A88D165FCF}" destId="{9AD9435C-BC99-43B9-8D49-4E73D767064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9C24A5-2FE9-40AF-8EED-C07F1E00E9AA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BF4C12C-886A-4A7B-B680-08121D6E432E}">
      <dgm:prSet phldrT="[Texte]"/>
      <dgm:spPr/>
      <dgm:t>
        <a:bodyPr/>
        <a:lstStyle/>
        <a:p>
          <a:r>
            <a:rPr lang="fr-FR" dirty="0" smtClean="0"/>
            <a:t>Un réseau professionnel dynamique et local</a:t>
          </a:r>
          <a:endParaRPr lang="fr-FR" dirty="0"/>
        </a:p>
      </dgm:t>
    </dgm:pt>
    <dgm:pt modelId="{FBC45F0E-0FCC-45C1-B4F2-9C768C29C867}" type="parTrans" cxnId="{04973BC8-6133-4894-BC62-DD3D06C02168}">
      <dgm:prSet/>
      <dgm:spPr/>
      <dgm:t>
        <a:bodyPr/>
        <a:lstStyle/>
        <a:p>
          <a:endParaRPr lang="fr-FR"/>
        </a:p>
      </dgm:t>
    </dgm:pt>
    <dgm:pt modelId="{CC0FCC56-3729-4273-8A9F-1005A5B13D56}" type="sibTrans" cxnId="{04973BC8-6133-4894-BC62-DD3D06C02168}">
      <dgm:prSet/>
      <dgm:spPr/>
      <dgm:t>
        <a:bodyPr/>
        <a:lstStyle/>
        <a:p>
          <a:endParaRPr lang="fr-FR"/>
        </a:p>
      </dgm:t>
    </dgm:pt>
    <dgm:pt modelId="{BE8C2DA6-CFF1-4DE8-BCA3-25957C1EE63D}">
      <dgm:prSet phldrT="[Texte]"/>
      <dgm:spPr/>
      <dgm:t>
        <a:bodyPr/>
        <a:lstStyle/>
        <a:p>
          <a:r>
            <a:rPr lang="fr-FR" smtClean="0"/>
            <a:t>Qui partage les bonnes pratiques et les tendances</a:t>
          </a:r>
          <a:endParaRPr lang="fr-FR" dirty="0"/>
        </a:p>
      </dgm:t>
    </dgm:pt>
    <dgm:pt modelId="{16663106-2A9A-4D15-9AF1-B9394A68E2EF}" type="parTrans" cxnId="{684E6229-AC27-491D-9FF7-A115D7ADD203}">
      <dgm:prSet/>
      <dgm:spPr/>
      <dgm:t>
        <a:bodyPr/>
        <a:lstStyle/>
        <a:p>
          <a:endParaRPr lang="fr-FR"/>
        </a:p>
      </dgm:t>
    </dgm:pt>
    <dgm:pt modelId="{89A3F1AF-B6F5-4322-9CB6-73F34E465F8F}" type="sibTrans" cxnId="{684E6229-AC27-491D-9FF7-A115D7ADD203}">
      <dgm:prSet/>
      <dgm:spPr/>
      <dgm:t>
        <a:bodyPr/>
        <a:lstStyle/>
        <a:p>
          <a:endParaRPr lang="fr-FR"/>
        </a:p>
      </dgm:t>
    </dgm:pt>
    <dgm:pt modelId="{0C11BDDE-7B95-4E92-8827-06A58B8B5A23}">
      <dgm:prSet phldrT="[Texte]"/>
      <dgm:spPr/>
      <dgm:t>
        <a:bodyPr/>
        <a:lstStyle/>
        <a:p>
          <a:r>
            <a:rPr lang="fr-FR" smtClean="0"/>
            <a:t>Et qui co-construit la performance du territoire</a:t>
          </a:r>
          <a:endParaRPr lang="fr-FR" dirty="0"/>
        </a:p>
      </dgm:t>
    </dgm:pt>
    <dgm:pt modelId="{A9E1939D-CA72-4C50-979C-4BA9713ACA91}" type="parTrans" cxnId="{1C401E75-40DB-4F12-9B84-D9545D09F7E5}">
      <dgm:prSet/>
      <dgm:spPr/>
      <dgm:t>
        <a:bodyPr/>
        <a:lstStyle/>
        <a:p>
          <a:endParaRPr lang="fr-FR"/>
        </a:p>
      </dgm:t>
    </dgm:pt>
    <dgm:pt modelId="{60F7560C-D622-4CBA-9947-C8774C0DD6F0}" type="sibTrans" cxnId="{1C401E75-40DB-4F12-9B84-D9545D09F7E5}">
      <dgm:prSet/>
      <dgm:spPr/>
      <dgm:t>
        <a:bodyPr/>
        <a:lstStyle/>
        <a:p>
          <a:endParaRPr lang="fr-FR"/>
        </a:p>
      </dgm:t>
    </dgm:pt>
    <dgm:pt modelId="{A750D651-DAAB-42EE-B64C-14A88D165FCF}" type="pres">
      <dgm:prSet presAssocID="{199C24A5-2FE9-40AF-8EED-C07F1E00E9A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391BEC5-2D97-48E6-AE7D-EE33408D9694}" type="pres">
      <dgm:prSet presAssocID="{FBF4C12C-886A-4A7B-B680-08121D6E432E}" presName="Accent1" presStyleCnt="0"/>
      <dgm:spPr/>
    </dgm:pt>
    <dgm:pt modelId="{FC229879-DDEE-462A-98BD-342F51473642}" type="pres">
      <dgm:prSet presAssocID="{FBF4C12C-886A-4A7B-B680-08121D6E432E}" presName="Accent" presStyleLbl="node1" presStyleIdx="0" presStyleCnt="3"/>
      <dgm:spPr/>
    </dgm:pt>
    <dgm:pt modelId="{0BC1216F-F014-4170-9BE7-3F7470A8975A}" type="pres">
      <dgm:prSet presAssocID="{FBF4C12C-886A-4A7B-B680-08121D6E432E}" presName="Parent1" presStyleLbl="revTx" presStyleIdx="0" presStyleCnt="3" custLinFactNeighborY="-206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B6A1F4-418B-43CB-AD11-B8A634DEB2CB}" type="pres">
      <dgm:prSet presAssocID="{BE8C2DA6-CFF1-4DE8-BCA3-25957C1EE63D}" presName="Accent2" presStyleCnt="0"/>
      <dgm:spPr/>
    </dgm:pt>
    <dgm:pt modelId="{140B4E12-6D7E-4F0C-A4F6-B56133324916}" type="pres">
      <dgm:prSet presAssocID="{BE8C2DA6-CFF1-4DE8-BCA3-25957C1EE63D}" presName="Accent" presStyleLbl="node1" presStyleIdx="1" presStyleCnt="3"/>
      <dgm:spPr/>
    </dgm:pt>
    <dgm:pt modelId="{631AC0B1-F3A7-44B2-8DDE-570C0F50E557}" type="pres">
      <dgm:prSet presAssocID="{BE8C2DA6-CFF1-4DE8-BCA3-25957C1EE63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F0C811-3CB7-41E1-A141-0ECDAF367FB4}" type="pres">
      <dgm:prSet presAssocID="{0C11BDDE-7B95-4E92-8827-06A58B8B5A23}" presName="Accent3" presStyleCnt="0"/>
      <dgm:spPr/>
    </dgm:pt>
    <dgm:pt modelId="{52DBF563-AA18-421B-B7B4-E4CEE0996284}" type="pres">
      <dgm:prSet presAssocID="{0C11BDDE-7B95-4E92-8827-06A58B8B5A23}" presName="Accent" presStyleLbl="node1" presStyleIdx="2" presStyleCnt="3"/>
      <dgm:spPr/>
    </dgm:pt>
    <dgm:pt modelId="{9AD9435C-BC99-43B9-8D49-4E73D7670647}" type="pres">
      <dgm:prSet presAssocID="{0C11BDDE-7B95-4E92-8827-06A58B8B5A2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B3D14E-5B4E-47A2-BF41-67C03A15F2A2}" type="presOf" srcId="{199C24A5-2FE9-40AF-8EED-C07F1E00E9AA}" destId="{A750D651-DAAB-42EE-B64C-14A88D165FCF}" srcOrd="0" destOrd="0" presId="urn:microsoft.com/office/officeart/2009/layout/CircleArrowProcess"/>
    <dgm:cxn modelId="{257B9A40-C278-4F99-99E8-7D937B595E98}" type="presOf" srcId="{0C11BDDE-7B95-4E92-8827-06A58B8B5A23}" destId="{9AD9435C-BC99-43B9-8D49-4E73D7670647}" srcOrd="0" destOrd="0" presId="urn:microsoft.com/office/officeart/2009/layout/CircleArrowProcess"/>
    <dgm:cxn modelId="{1C401E75-40DB-4F12-9B84-D9545D09F7E5}" srcId="{199C24A5-2FE9-40AF-8EED-C07F1E00E9AA}" destId="{0C11BDDE-7B95-4E92-8827-06A58B8B5A23}" srcOrd="2" destOrd="0" parTransId="{A9E1939D-CA72-4C50-979C-4BA9713ACA91}" sibTransId="{60F7560C-D622-4CBA-9947-C8774C0DD6F0}"/>
    <dgm:cxn modelId="{684E6229-AC27-491D-9FF7-A115D7ADD203}" srcId="{199C24A5-2FE9-40AF-8EED-C07F1E00E9AA}" destId="{BE8C2DA6-CFF1-4DE8-BCA3-25957C1EE63D}" srcOrd="1" destOrd="0" parTransId="{16663106-2A9A-4D15-9AF1-B9394A68E2EF}" sibTransId="{89A3F1AF-B6F5-4322-9CB6-73F34E465F8F}"/>
    <dgm:cxn modelId="{9588BB32-24B9-4A23-B75F-4433AA54AE15}" type="presOf" srcId="{BE8C2DA6-CFF1-4DE8-BCA3-25957C1EE63D}" destId="{631AC0B1-F3A7-44B2-8DDE-570C0F50E557}" srcOrd="0" destOrd="0" presId="urn:microsoft.com/office/officeart/2009/layout/CircleArrowProcess"/>
    <dgm:cxn modelId="{04973BC8-6133-4894-BC62-DD3D06C02168}" srcId="{199C24A5-2FE9-40AF-8EED-C07F1E00E9AA}" destId="{FBF4C12C-886A-4A7B-B680-08121D6E432E}" srcOrd="0" destOrd="0" parTransId="{FBC45F0E-0FCC-45C1-B4F2-9C768C29C867}" sibTransId="{CC0FCC56-3729-4273-8A9F-1005A5B13D56}"/>
    <dgm:cxn modelId="{AB71002B-9776-44CB-9C63-23ED04FBA4B2}" type="presOf" srcId="{FBF4C12C-886A-4A7B-B680-08121D6E432E}" destId="{0BC1216F-F014-4170-9BE7-3F7470A8975A}" srcOrd="0" destOrd="0" presId="urn:microsoft.com/office/officeart/2009/layout/CircleArrowProcess"/>
    <dgm:cxn modelId="{623071E6-AD7F-413F-91CF-4CF0D681E186}" type="presParOf" srcId="{A750D651-DAAB-42EE-B64C-14A88D165FCF}" destId="{B391BEC5-2D97-48E6-AE7D-EE33408D9694}" srcOrd="0" destOrd="0" presId="urn:microsoft.com/office/officeart/2009/layout/CircleArrowProcess"/>
    <dgm:cxn modelId="{401E70F5-3797-46D6-8899-7933BB330EAD}" type="presParOf" srcId="{B391BEC5-2D97-48E6-AE7D-EE33408D9694}" destId="{FC229879-DDEE-462A-98BD-342F51473642}" srcOrd="0" destOrd="0" presId="urn:microsoft.com/office/officeart/2009/layout/CircleArrowProcess"/>
    <dgm:cxn modelId="{C9B75E6E-CC2F-4476-AF90-0DD056D961DD}" type="presParOf" srcId="{A750D651-DAAB-42EE-B64C-14A88D165FCF}" destId="{0BC1216F-F014-4170-9BE7-3F7470A8975A}" srcOrd="1" destOrd="0" presId="urn:microsoft.com/office/officeart/2009/layout/CircleArrowProcess"/>
    <dgm:cxn modelId="{74AC9FF1-DD92-43B5-9D54-AC5037EDBE66}" type="presParOf" srcId="{A750D651-DAAB-42EE-B64C-14A88D165FCF}" destId="{46B6A1F4-418B-43CB-AD11-B8A634DEB2CB}" srcOrd="2" destOrd="0" presId="urn:microsoft.com/office/officeart/2009/layout/CircleArrowProcess"/>
    <dgm:cxn modelId="{8D45819F-66BD-4463-83E7-E11B6B3E75D1}" type="presParOf" srcId="{46B6A1F4-418B-43CB-AD11-B8A634DEB2CB}" destId="{140B4E12-6D7E-4F0C-A4F6-B56133324916}" srcOrd="0" destOrd="0" presId="urn:microsoft.com/office/officeart/2009/layout/CircleArrowProcess"/>
    <dgm:cxn modelId="{5FCDF769-4A1C-42AC-ADA8-F02E6D4309FE}" type="presParOf" srcId="{A750D651-DAAB-42EE-B64C-14A88D165FCF}" destId="{631AC0B1-F3A7-44B2-8DDE-570C0F50E557}" srcOrd="3" destOrd="0" presId="urn:microsoft.com/office/officeart/2009/layout/CircleArrowProcess"/>
    <dgm:cxn modelId="{33DE5E52-0B62-4A5A-A81C-6DECB26E9168}" type="presParOf" srcId="{A750D651-DAAB-42EE-B64C-14A88D165FCF}" destId="{A8F0C811-3CB7-41E1-A141-0ECDAF367FB4}" srcOrd="4" destOrd="0" presId="urn:microsoft.com/office/officeart/2009/layout/CircleArrowProcess"/>
    <dgm:cxn modelId="{1D1460E1-E4FC-42A0-8B87-AE0A49A72100}" type="presParOf" srcId="{A8F0C811-3CB7-41E1-A141-0ECDAF367FB4}" destId="{52DBF563-AA18-421B-B7B4-E4CEE0996284}" srcOrd="0" destOrd="0" presId="urn:microsoft.com/office/officeart/2009/layout/CircleArrowProcess"/>
    <dgm:cxn modelId="{D80C7DE9-B49A-424C-943C-B5BD7BCE6204}" type="presParOf" srcId="{A750D651-DAAB-42EE-B64C-14A88D165FCF}" destId="{9AD9435C-BC99-43B9-8D49-4E73D767064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29879-DDEE-462A-98BD-342F51473642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1216F-F014-4170-9BE7-3F7470A8975A}">
      <dsp:nvSpPr>
        <dsp:cNvPr id="0" name=""/>
        <dsp:cNvSpPr/>
      </dsp:nvSpPr>
      <dsp:spPr>
        <a:xfrm>
          <a:off x="3698614" y="859702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Un réseau professionnel dynamique et local</a:t>
          </a:r>
          <a:endParaRPr lang="fr-FR" sz="1400" kern="1200" dirty="0"/>
        </a:p>
      </dsp:txBody>
      <dsp:txXfrm>
        <a:off x="3698614" y="859702"/>
        <a:ext cx="1449298" cy="724475"/>
      </dsp:txXfrm>
    </dsp:sp>
    <dsp:sp modelId="{140B4E12-6D7E-4F0C-A4F6-B56133324916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AC0B1-F3A7-44B2-8DDE-570C0F50E557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Qui partage les bonnes pratiques et les tendances</a:t>
          </a:r>
          <a:endParaRPr lang="fr-FR" sz="14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2977148" y="2449237"/>
        <a:ext cx="1449298" cy="724475"/>
      </dsp:txXfrm>
    </dsp:sp>
    <dsp:sp modelId="{52DBF563-AA18-421B-B7B4-E4CEE0996284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9435C-BC99-43B9-8D49-4E73D7670647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Et qui </a:t>
          </a:r>
          <a:r>
            <a:rPr lang="fr-FR" sz="1400" kern="1200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co</a:t>
          </a:r>
          <a:r>
            <a:rPr lang="fr-FR" sz="1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-construit la performance du territoire</a:t>
          </a:r>
          <a:endParaRPr lang="fr-FR" sz="14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3702042" y="3958878"/>
        <a:ext cx="1449298" cy="72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29879-DDEE-462A-98BD-342F51473642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1216F-F014-4170-9BE7-3F7470A8975A}">
      <dsp:nvSpPr>
        <dsp:cNvPr id="0" name=""/>
        <dsp:cNvSpPr/>
      </dsp:nvSpPr>
      <dsp:spPr>
        <a:xfrm>
          <a:off x="3698614" y="79208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Un réseau professionnel dynamique et local</a:t>
          </a:r>
          <a:endParaRPr lang="fr-FR" sz="1400" kern="1200" dirty="0"/>
        </a:p>
      </dsp:txBody>
      <dsp:txXfrm>
        <a:off x="3698614" y="792087"/>
        <a:ext cx="1449298" cy="724475"/>
      </dsp:txXfrm>
    </dsp:sp>
    <dsp:sp modelId="{140B4E12-6D7E-4F0C-A4F6-B56133324916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AC0B1-F3A7-44B2-8DDE-570C0F50E557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Qui partage les bonnes pratiques et les tendances</a:t>
          </a:r>
          <a:endParaRPr lang="fr-FR" sz="1400" kern="1200" dirty="0"/>
        </a:p>
      </dsp:txBody>
      <dsp:txXfrm>
        <a:off x="2977148" y="2449237"/>
        <a:ext cx="1449298" cy="724475"/>
      </dsp:txXfrm>
    </dsp:sp>
    <dsp:sp modelId="{52DBF563-AA18-421B-B7B4-E4CEE0996284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9435C-BC99-43B9-8D49-4E73D7670647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Et qui </a:t>
          </a:r>
          <a:r>
            <a:rPr lang="fr-FR" sz="1400" kern="1200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co</a:t>
          </a:r>
          <a:r>
            <a:rPr lang="fr-FR" sz="1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-construit la performance du territoire</a:t>
          </a:r>
          <a:endParaRPr lang="fr-FR" sz="14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3702042" y="3958878"/>
        <a:ext cx="1449298" cy="724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29879-DDEE-462A-98BD-342F51473642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1216F-F014-4170-9BE7-3F7470A8975A}">
      <dsp:nvSpPr>
        <dsp:cNvPr id="0" name=""/>
        <dsp:cNvSpPr/>
      </dsp:nvSpPr>
      <dsp:spPr>
        <a:xfrm>
          <a:off x="3698614" y="79208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Un réseau professionnel dynamique et local</a:t>
          </a:r>
          <a:endParaRPr lang="fr-FR" sz="1400" kern="1200" dirty="0"/>
        </a:p>
      </dsp:txBody>
      <dsp:txXfrm>
        <a:off x="3698614" y="792087"/>
        <a:ext cx="1449298" cy="724475"/>
      </dsp:txXfrm>
    </dsp:sp>
    <dsp:sp modelId="{140B4E12-6D7E-4F0C-A4F6-B56133324916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AC0B1-F3A7-44B2-8DDE-570C0F50E557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Qui partage les bonnes pratiques et les tendances</a:t>
          </a:r>
          <a:endParaRPr lang="fr-FR" sz="1400" kern="1200" dirty="0"/>
        </a:p>
      </dsp:txBody>
      <dsp:txXfrm>
        <a:off x="2977148" y="2449237"/>
        <a:ext cx="1449298" cy="724475"/>
      </dsp:txXfrm>
    </dsp:sp>
    <dsp:sp modelId="{52DBF563-AA18-421B-B7B4-E4CEE0996284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9435C-BC99-43B9-8D49-4E73D7670647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Et qui co-construit la performance du territoire</a:t>
          </a:r>
          <a:endParaRPr lang="fr-FR" sz="1400" kern="1200" dirty="0"/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11814-B813-4095-9BDB-14A426C30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453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9F7FE-4A4F-4A81-B140-E5458B7D48B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C1AF2-5285-40E5-BE48-E9D8840F50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992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DC8-2E39-4E1C-A8FF-484495F810E4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58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BAD-96B3-4BD7-AB37-1039C7CF0E0F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3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C9D8-AD5C-4A0A-8B60-9F88F95048F4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30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8C68-B890-4A29-A869-A07E9CAF415A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 descr="H:\02-Communication\Outils\Logos\Logos BSC\BSC (50 ko max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99" y="6167896"/>
            <a:ext cx="1572963" cy="6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5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40A0-78C2-468F-A2FB-A20D1701B105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 descr="H:\02-Communication\Outils\Logos\Logos BSC\BSC (50 ko max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73820"/>
            <a:ext cx="3003099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7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40E7-43AB-4A83-8540-4E19C124B295}" type="datetime1">
              <a:rPr lang="fr-FR" smtClean="0"/>
              <a:t>24/02/2020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84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D86-824A-4992-BB1B-21252819EB90}" type="datetime1">
              <a:rPr lang="fr-FR" smtClean="0"/>
              <a:t>24/02/2020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71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A66B-8A15-4176-A72C-EA0290A22D39}" type="datetime1">
              <a:rPr lang="fr-FR" smtClean="0"/>
              <a:t>24/02/2020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37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0512-8DF0-4470-8AEB-AD6B3AE13140}" type="datetime1">
              <a:rPr lang="fr-FR" smtClean="0"/>
              <a:t>24/02/2020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2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36C2-D262-4A3B-89E3-228421C55664}" type="datetime1">
              <a:rPr lang="fr-FR" smtClean="0"/>
              <a:t>24/02/2020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877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159D-44C5-4D41-B1D1-7F6EE1ACFFFF}" type="datetime1">
              <a:rPr lang="fr-FR" smtClean="0"/>
              <a:t>24/02/2020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75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36C2-D262-4A3B-89E3-228421C55664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232B-7623-45DA-AD5C-C54E9E60F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9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47528" y="4653136"/>
            <a:ext cx="8460432" cy="121399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>
                <a:solidFill>
                  <a:schemeClr val="bg2">
                    <a:lumMod val="50000"/>
                  </a:schemeClr>
                </a:solidFill>
              </a:rPr>
              <a:t>Rapport d’activité 2019 </a:t>
            </a:r>
            <a:br>
              <a:rPr lang="fr-FR" sz="5400" dirty="0">
                <a:solidFill>
                  <a:schemeClr val="bg2">
                    <a:lumMod val="50000"/>
                  </a:schemeClr>
                </a:solidFill>
              </a:rPr>
            </a:br>
            <a:endParaRPr lang="fr-F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H:\02-Communication\Outils\Logos\Logos BSC\BSC (50 ko max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836712"/>
            <a:ext cx="3744416" cy="180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45783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Février 2020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44" y="404664"/>
            <a:ext cx="11738095" cy="63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44951"/>
              </p:ext>
            </p:extLst>
          </p:nvPr>
        </p:nvGraphicFramePr>
        <p:xfrm>
          <a:off x="210194" y="260648"/>
          <a:ext cx="11738095" cy="633748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56349">
                  <a:extLst>
                    <a:ext uri="{9D8B030D-6E8A-4147-A177-3AD203B41FA5}">
                      <a16:colId xmlns:a16="http://schemas.microsoft.com/office/drawing/2014/main" val="2052380549"/>
                    </a:ext>
                  </a:extLst>
                </a:gridCol>
                <a:gridCol w="1541013">
                  <a:extLst>
                    <a:ext uri="{9D8B030D-6E8A-4147-A177-3AD203B41FA5}">
                      <a16:colId xmlns:a16="http://schemas.microsoft.com/office/drawing/2014/main" val="3959958417"/>
                    </a:ext>
                  </a:extLst>
                </a:gridCol>
                <a:gridCol w="1579829">
                  <a:extLst>
                    <a:ext uri="{9D8B030D-6E8A-4147-A177-3AD203B41FA5}">
                      <a16:colId xmlns:a16="http://schemas.microsoft.com/office/drawing/2014/main" val="4272785824"/>
                    </a:ext>
                  </a:extLst>
                </a:gridCol>
                <a:gridCol w="1667991">
                  <a:extLst>
                    <a:ext uri="{9D8B030D-6E8A-4147-A177-3AD203B41FA5}">
                      <a16:colId xmlns:a16="http://schemas.microsoft.com/office/drawing/2014/main" val="2328372979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1668369158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314901573"/>
                    </a:ext>
                  </a:extLst>
                </a:gridCol>
                <a:gridCol w="1727199">
                  <a:extLst>
                    <a:ext uri="{9D8B030D-6E8A-4147-A177-3AD203B41FA5}">
                      <a16:colId xmlns:a16="http://schemas.microsoft.com/office/drawing/2014/main" val="3475878621"/>
                    </a:ext>
                  </a:extLst>
                </a:gridCol>
              </a:tblGrid>
              <a:tr h="958623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Missions</a:t>
                      </a:r>
                    </a:p>
                    <a:p>
                      <a:endParaRPr lang="fr-FR" sz="1100" b="1" dirty="0" smtClean="0"/>
                    </a:p>
                    <a:p>
                      <a:endParaRPr lang="fr-FR" sz="1100" b="1" dirty="0" smtClean="0"/>
                    </a:p>
                    <a:p>
                      <a:endParaRPr lang="fr-FR" sz="1100" b="1" dirty="0" smtClean="0"/>
                    </a:p>
                    <a:p>
                      <a:r>
                        <a:rPr lang="fr-FR" sz="1100" b="1" dirty="0" smtClean="0"/>
                        <a:t>Objectifs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100" kern="1200" dirty="0" smtClean="0">
                          <a:effectLst/>
                        </a:rPr>
                        <a:t>Fédérer et animer le réseau</a:t>
                      </a:r>
                      <a:endParaRPr lang="fr-FR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effectLst/>
                        </a:rPr>
                        <a:t>Faciliter le partage des bonnes pratiques et des expertises</a:t>
                      </a:r>
                      <a:endParaRPr lang="fr-FR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effectLst/>
                        </a:rPr>
                        <a:t>Concevoir, piloter et animer des projets structurants pour la performance du territoire</a:t>
                      </a:r>
                      <a:endParaRPr lang="fr-FR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effectLst/>
                        </a:rPr>
                        <a:t>Diffuser l’actualité du transport, de la logistique et de la </a:t>
                      </a:r>
                      <a:r>
                        <a:rPr lang="fr-FR" sz="1100" kern="1200" dirty="0" err="1" smtClean="0">
                          <a:effectLst/>
                        </a:rPr>
                        <a:t>supply</a:t>
                      </a:r>
                      <a:r>
                        <a:rPr lang="fr-FR" sz="1100" kern="1200" dirty="0" smtClean="0">
                          <a:effectLst/>
                        </a:rPr>
                        <a:t> </a:t>
                      </a:r>
                      <a:r>
                        <a:rPr lang="fr-FR" sz="1100" kern="1200" dirty="0" err="1" smtClean="0">
                          <a:effectLst/>
                        </a:rPr>
                        <a:t>chain</a:t>
                      </a:r>
                      <a:r>
                        <a:rPr lang="fr-FR" sz="1100" kern="1200" dirty="0" smtClean="0">
                          <a:effectLst/>
                        </a:rPr>
                        <a:t> en Bretagne</a:t>
                      </a:r>
                      <a:endParaRPr lang="fr-FR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effectLst/>
                        </a:rPr>
                        <a:t>Décrypter les tendances du métier ou du territoire pour anticiper les évolutions</a:t>
                      </a:r>
                      <a:endParaRPr lang="fr-FR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100" kern="1200" dirty="0" smtClean="0">
                          <a:effectLst/>
                        </a:rPr>
                        <a:t>Valoriser les activités et les métiers du transport, de la logistique et de la </a:t>
                      </a:r>
                      <a:r>
                        <a:rPr lang="fr-FR" sz="1100" kern="1200" dirty="0" err="1" smtClean="0">
                          <a:effectLst/>
                        </a:rPr>
                        <a:t>supply</a:t>
                      </a:r>
                      <a:r>
                        <a:rPr lang="fr-FR" sz="1100" kern="1200" dirty="0" smtClean="0">
                          <a:effectLst/>
                        </a:rPr>
                        <a:t> </a:t>
                      </a:r>
                      <a:r>
                        <a:rPr lang="fr-FR" sz="1100" kern="1200" dirty="0" err="1" smtClean="0">
                          <a:effectLst/>
                        </a:rPr>
                        <a:t>chain</a:t>
                      </a:r>
                      <a:endParaRPr lang="fr-FR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288405"/>
                  </a:ext>
                </a:extLst>
              </a:tr>
              <a:tr h="1037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effectLst/>
                        </a:rPr>
                        <a:t>L’industrie du futur et l’accélération de la transition numérique</a:t>
                      </a:r>
                      <a:endParaRPr lang="fr-FR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8 rencontres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Atelier WMS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Atelier S&amp;OP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Atelier RFID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Atelier MES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Visite</a:t>
                      </a:r>
                      <a:r>
                        <a:rPr lang="fr-FR" sz="1100" baseline="0" dirty="0" smtClean="0"/>
                        <a:t> Delta Dore</a:t>
                      </a:r>
                      <a:endParaRPr lang="fr-FR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endParaRPr lang="fr-FR" sz="11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12 newsletters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aseline="0" dirty="0" smtClean="0"/>
                        <a:t>Twitter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aseline="0" dirty="0" err="1" smtClean="0"/>
                        <a:t>Linked</a:t>
                      </a:r>
                      <a:r>
                        <a:rPr lang="fr-FR" sz="1100" baseline="0" dirty="0" smtClean="0"/>
                        <a:t> In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fr-FR" sz="11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dirty="0" smtClean="0"/>
                        <a:t>Participation active à</a:t>
                      </a:r>
                      <a:r>
                        <a:rPr lang="fr-FR" sz="1100" i="1" baseline="0" dirty="0" smtClean="0"/>
                        <a:t> l’</a:t>
                      </a:r>
                      <a:r>
                        <a:rPr lang="fr-FR" sz="1100" i="1" baseline="0" dirty="0" err="1" smtClean="0"/>
                        <a:t>interclustering</a:t>
                      </a:r>
                      <a:r>
                        <a:rPr lang="fr-FR" sz="1100" i="1" baseline="0" dirty="0" smtClean="0"/>
                        <a:t> logistique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i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u="none" dirty="0" smtClean="0"/>
                        <a:t>Nouveau site 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Atelier DDMRP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Visite LUG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Visite PSA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dirty="0" smtClean="0"/>
                        <a:t>Groupe de travail </a:t>
                      </a:r>
                      <a:r>
                        <a:rPr lang="fr-FR" sz="1100" i="1" dirty="0" err="1" smtClean="0"/>
                        <a:t>blockchain</a:t>
                      </a:r>
                      <a:r>
                        <a:rPr lang="fr-FR" sz="1100" i="1" dirty="0" smtClean="0"/>
                        <a:t> avec GS1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smtClean="0"/>
                        <a:t>Encadrement</a:t>
                      </a:r>
                      <a:r>
                        <a:rPr lang="fr-FR" sz="1100" i="1" baseline="0" dirty="0" smtClean="0"/>
                        <a:t> de  mémoires étudiants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baseline="0" dirty="0" smtClean="0"/>
                        <a:t>Participation </a:t>
                      </a:r>
                      <a:r>
                        <a:rPr lang="fr-FR" sz="1100" i="1" baseline="0" dirty="0" err="1" smtClean="0"/>
                        <a:t>In&amp;Out</a:t>
                      </a:r>
                      <a:r>
                        <a:rPr lang="fr-FR" sz="1100" i="1" baseline="0" dirty="0" smtClean="0"/>
                        <a:t> Rennes Métropole</a:t>
                      </a:r>
                      <a:endParaRPr lang="fr-FR" sz="11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998473"/>
                  </a:ext>
                </a:extLst>
              </a:tr>
              <a:tr h="1037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effectLst/>
                        </a:rPr>
                        <a:t>La transition énergétique pour les flux de marchandises</a:t>
                      </a:r>
                      <a:endParaRPr lang="fr-FR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5 rencontres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Atelier</a:t>
                      </a:r>
                      <a:r>
                        <a:rPr lang="fr-FR" sz="1100" baseline="0" dirty="0" smtClean="0"/>
                        <a:t> H2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Visite LPR/Lahaye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Atelier</a:t>
                      </a:r>
                      <a:r>
                        <a:rPr lang="fr-FR" sz="1100" baseline="0" dirty="0" smtClean="0"/>
                        <a:t> Fret 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Atelier Référentiel RSE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Visite Port de Montoir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err="1" smtClean="0"/>
                        <a:t>Breizh</a:t>
                      </a:r>
                      <a:r>
                        <a:rPr lang="fr-FR" sz="1100" i="1" dirty="0" smtClean="0"/>
                        <a:t> (bio) GNV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smtClean="0"/>
                        <a:t>GNV Lamballe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smtClean="0"/>
                        <a:t>Projet H2</a:t>
                      </a:r>
                      <a:r>
                        <a:rPr lang="fr-FR" sz="1100" i="1" baseline="0" dirty="0" smtClean="0"/>
                        <a:t> </a:t>
                      </a:r>
                      <a:r>
                        <a:rPr lang="fr-FR" sz="1100" i="1" dirty="0" smtClean="0"/>
                        <a:t>Région Bretagne</a:t>
                      </a:r>
                      <a:endParaRPr lang="fr-FR" sz="1100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smtClean="0"/>
                        <a:t>Foncier logistique avec Rennes Métropole</a:t>
                      </a:r>
                      <a:endParaRPr lang="fr-FR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smtClean="0"/>
                        <a:t>Enseignement IUT Quimper,</a:t>
                      </a:r>
                      <a:r>
                        <a:rPr lang="fr-FR" sz="1100" i="1" baseline="0" dirty="0" smtClean="0"/>
                        <a:t> La Poste,        EST, IGR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baseline="0" dirty="0" smtClean="0"/>
                        <a:t>Participation </a:t>
                      </a:r>
                      <a:r>
                        <a:rPr lang="fr-FR" sz="1100" i="1" baseline="0" dirty="0" err="1" smtClean="0"/>
                        <a:t>BreizhCOP</a:t>
                      </a:r>
                      <a:endParaRPr lang="fr-FR" sz="11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282601"/>
                  </a:ext>
                </a:extLst>
              </a:tr>
              <a:tr h="1035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effectLst/>
                        </a:rPr>
                        <a:t>L’adaptation des organisations logistiques aux nouvelles tendances de consommation </a:t>
                      </a:r>
                      <a:endParaRPr lang="fr-FR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3 rencontres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baseline="0" dirty="0" smtClean="0"/>
                        <a:t>Visite BSL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baseline="0" dirty="0" smtClean="0"/>
                        <a:t>Visite C-Log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smtClean="0"/>
                        <a:t>Logistique Urbaine Rennes Métropole</a:t>
                      </a:r>
                      <a:endParaRPr lang="fr-FR" sz="1100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Colloque</a:t>
                      </a:r>
                      <a:r>
                        <a:rPr lang="fr-FR" sz="1100" baseline="0" dirty="0" smtClean="0"/>
                        <a:t> Emballage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smtClean="0"/>
                        <a:t>Enseignement à l’ESLI, </a:t>
                      </a:r>
                      <a:r>
                        <a:rPr lang="fr-FR" sz="1100" i="1" dirty="0" err="1" smtClean="0"/>
                        <a:t>Univ</a:t>
                      </a:r>
                      <a:r>
                        <a:rPr lang="fr-FR" sz="1100" i="1" dirty="0" smtClean="0"/>
                        <a:t> Rennes I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smtClean="0"/>
                        <a:t>Groupe national des référents logistique urbaine</a:t>
                      </a:r>
                      <a:endParaRPr lang="fr-FR" sz="11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0278540"/>
                  </a:ext>
                </a:extLst>
              </a:tr>
              <a:tr h="785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effectLst/>
                        </a:rPr>
                        <a:t>L’adaptation des emplois et la montée en compétences</a:t>
                      </a:r>
                      <a:endParaRPr lang="fr-FR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3 rencontres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Visite Bretagne Ateliers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smtClean="0"/>
                        <a:t>Guide pratique emplois compétences</a:t>
                      </a:r>
                      <a:endParaRPr lang="fr-FR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err="1" smtClean="0"/>
                        <a:t>Perspectiv’Supply</a:t>
                      </a:r>
                      <a:endParaRPr lang="fr-FR" sz="1100" i="1" dirty="0" smtClean="0"/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err="1" smtClean="0"/>
                        <a:t>Let’s</a:t>
                      </a:r>
                      <a:r>
                        <a:rPr lang="fr-FR" sz="1100" i="1" dirty="0" smtClean="0"/>
                        <a:t> GO</a:t>
                      </a:r>
                      <a:endParaRPr lang="fr-FR" sz="1100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Colloque Avenir des métiers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Atelier compétences du futur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smtClean="0"/>
                        <a:t>Vidéos métiers 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6530"/>
                  </a:ext>
                </a:extLst>
              </a:tr>
              <a:tr h="1131489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Autres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err="1" smtClean="0"/>
                        <a:t>Supply</a:t>
                      </a:r>
                      <a:r>
                        <a:rPr lang="fr-FR" sz="1100" baseline="0" dirty="0" smtClean="0"/>
                        <a:t> Chain Ouest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baseline="0" dirty="0" err="1" smtClean="0"/>
                        <a:t>Apéréso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Atelier Culture </a:t>
                      </a:r>
                      <a:r>
                        <a:rPr lang="fr-FR" sz="1100" dirty="0" err="1" smtClean="0"/>
                        <a:t>supply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chain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endParaRPr lang="fr-FR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dirty="0" smtClean="0"/>
                        <a:t>Démarche ORTB – prospective 2040</a:t>
                      </a:r>
                      <a:endParaRPr lang="fr-FR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err="1" smtClean="0"/>
                        <a:t>Serious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game</a:t>
                      </a:r>
                      <a:r>
                        <a:rPr lang="fr-FR" sz="1100" dirty="0" smtClean="0"/>
                        <a:t> The </a:t>
                      </a:r>
                      <a:r>
                        <a:rPr lang="fr-FR" sz="1100" dirty="0" err="1" smtClean="0"/>
                        <a:t>Fresh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connection</a:t>
                      </a:r>
                      <a:endParaRPr lang="fr-FR" sz="1100" dirty="0" smtClean="0"/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Atelier </a:t>
                      </a:r>
                      <a:r>
                        <a:rPr lang="fr-FR" sz="1100" dirty="0" err="1" smtClean="0"/>
                        <a:t>supply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chain</a:t>
                      </a:r>
                      <a:r>
                        <a:rPr lang="fr-FR" sz="1100" dirty="0" smtClean="0"/>
                        <a:t> internationale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u="none" dirty="0" smtClean="0"/>
                        <a:t>Forum des réseaux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100" i="1" u="none" dirty="0" smtClean="0"/>
                        <a:t>Audition</a:t>
                      </a:r>
                      <a:r>
                        <a:rPr lang="fr-FR" sz="1100" i="1" u="none" baseline="0" dirty="0" smtClean="0"/>
                        <a:t> pour le SCOT</a:t>
                      </a:r>
                      <a:endParaRPr lang="fr-FR" sz="1100" i="1" u="none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7876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91344" y="260648"/>
            <a:ext cx="1080121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ACTIONS 2019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CLUSTER Bretagne </a:t>
            </a:r>
            <a:r>
              <a:rPr lang="fr-FR" dirty="0" err="1" smtClean="0"/>
              <a:t>Supply</a:t>
            </a:r>
            <a:r>
              <a:rPr lang="fr-FR" dirty="0" smtClean="0"/>
              <a:t> Chain et son organisation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Rapport d’activité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2019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322" y="32584"/>
            <a:ext cx="10515600" cy="1325563"/>
          </a:xfrm>
        </p:spPr>
        <p:txBody>
          <a:bodyPr/>
          <a:lstStyle/>
          <a:p>
            <a:r>
              <a:rPr lang="fr-FR" dirty="0" smtClean="0"/>
              <a:t>Bientôt 10 ans…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52062"/>
            <a:ext cx="10160000" cy="192862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L’association a été créée en juillet 2010</a:t>
            </a:r>
          </a:p>
          <a:p>
            <a:r>
              <a:rPr lang="fr-FR" dirty="0" smtClean="0"/>
              <a:t>Bretagne </a:t>
            </a:r>
            <a:r>
              <a:rPr lang="fr-FR" dirty="0" err="1" smtClean="0"/>
              <a:t>Supply</a:t>
            </a:r>
            <a:r>
              <a:rPr lang="fr-FR" dirty="0" smtClean="0"/>
              <a:t> Chain devient cluster en 2011, labellisé « grappe d’entreprises » par l’Etat</a:t>
            </a:r>
          </a:p>
          <a:p>
            <a:r>
              <a:rPr lang="fr-FR" dirty="0" smtClean="0"/>
              <a:t>Une gouvernance et une organisation structurée, dynamique et collaborative</a:t>
            </a:r>
          </a:p>
        </p:txBody>
      </p:sp>
      <p:sp>
        <p:nvSpPr>
          <p:cNvPr id="6" name="Ellipse 5"/>
          <p:cNvSpPr/>
          <p:nvPr/>
        </p:nvSpPr>
        <p:spPr>
          <a:xfrm>
            <a:off x="4104941" y="5581945"/>
            <a:ext cx="3276362" cy="86883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adhérents </a:t>
            </a:r>
          </a:p>
          <a:p>
            <a:pPr algn="ctr"/>
            <a:r>
              <a:rPr lang="fr-FR" sz="1200" dirty="0" smtClean="0"/>
              <a:t>(134 structures, 500 personnes)</a:t>
            </a:r>
            <a:endParaRPr lang="fr-FR" sz="1200" dirty="0"/>
          </a:p>
        </p:txBody>
      </p:sp>
      <p:sp>
        <p:nvSpPr>
          <p:cNvPr id="7" name="Ellipse 6"/>
          <p:cNvSpPr/>
          <p:nvPr/>
        </p:nvSpPr>
        <p:spPr>
          <a:xfrm>
            <a:off x="4410976" y="4335879"/>
            <a:ext cx="2664296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conseil d’administration </a:t>
            </a:r>
          </a:p>
          <a:p>
            <a:pPr algn="ctr"/>
            <a:r>
              <a:rPr lang="fr-FR" sz="1200" dirty="0" smtClean="0"/>
              <a:t>(25 personnes)</a:t>
            </a:r>
            <a:endParaRPr lang="fr-FR" sz="1200" dirty="0"/>
          </a:p>
        </p:txBody>
      </p:sp>
      <p:sp>
        <p:nvSpPr>
          <p:cNvPr id="8" name="Ellipse 7"/>
          <p:cNvSpPr/>
          <p:nvPr/>
        </p:nvSpPr>
        <p:spPr>
          <a:xfrm>
            <a:off x="4727848" y="3273723"/>
            <a:ext cx="2030550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bureau </a:t>
            </a:r>
          </a:p>
          <a:p>
            <a:pPr algn="ctr"/>
            <a:r>
              <a:rPr lang="fr-FR" sz="1200" dirty="0" smtClean="0"/>
              <a:t>(11 à 15 personnes)</a:t>
            </a:r>
            <a:endParaRPr lang="fr-FR" sz="1200" dirty="0"/>
          </a:p>
        </p:txBody>
      </p:sp>
      <p:sp>
        <p:nvSpPr>
          <p:cNvPr id="9" name="Triangle isocèle 8"/>
          <p:cNvSpPr/>
          <p:nvPr/>
        </p:nvSpPr>
        <p:spPr>
          <a:xfrm>
            <a:off x="5602360" y="5343991"/>
            <a:ext cx="281525" cy="21602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>
            <a:off x="5602361" y="4119855"/>
            <a:ext cx="281525" cy="21602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570958" y="3273722"/>
            <a:ext cx="369333" cy="3177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2835390" y="4645579"/>
            <a:ext cx="181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permanents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03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931224" cy="1143000"/>
          </a:xfrm>
        </p:spPr>
        <p:txBody>
          <a:bodyPr/>
          <a:lstStyle/>
          <a:p>
            <a:r>
              <a:rPr lang="fr-FR" dirty="0" smtClean="0"/>
              <a:t>Le conseil d’administration </a:t>
            </a:r>
            <a:r>
              <a:rPr lang="fr-FR" sz="2400" dirty="0"/>
              <a:t>en 2019</a:t>
            </a:r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9217269" y="2611987"/>
            <a:ext cx="2191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Tw Cen MT" panose="020B0602020104020603" pitchFamily="34" charset="0"/>
              </a:rPr>
              <a:t>L‘organisation de BSC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12024" y="2300972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25 membres :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dirty="0"/>
              <a:t>Des hommes et des femmes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dirty="0"/>
              <a:t>De tous les maillons de la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FR" dirty="0"/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dirty="0"/>
              <a:t>De toutes les tailles </a:t>
            </a:r>
            <a:r>
              <a:rPr lang="fr-FR" dirty="0" smtClean="0"/>
              <a:t>d’entreprises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Elu·es</a:t>
            </a:r>
            <a:r>
              <a:rPr lang="fr-FR" dirty="0" smtClean="0"/>
              <a:t> pour 2 ans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228202"/>
            <a:ext cx="439795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permanents en 2019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39616" y="5340601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De g. à d. : Elodie LE PROVOST, déléguée générale</a:t>
            </a:r>
          </a:p>
          <a:p>
            <a:pPr algn="ctr"/>
            <a:r>
              <a:rPr lang="fr-FR" sz="1400" dirty="0"/>
              <a:t>Mathilde CHAUVAT, office manager et</a:t>
            </a:r>
          </a:p>
          <a:p>
            <a:pPr algn="ctr"/>
            <a:r>
              <a:rPr lang="fr-FR" sz="1400" dirty="0"/>
              <a:t>Iwen LAYEC, chargé de mission et </a:t>
            </a:r>
            <a:r>
              <a:rPr lang="fr-FR" sz="1400" dirty="0" smtClean="0"/>
              <a:t>d’animation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9217269" y="2611987"/>
            <a:ext cx="2191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Tw Cen MT" panose="020B0602020104020603" pitchFamily="34" charset="0"/>
              </a:rPr>
              <a:t>L‘organisation de BSC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4027" t="7673" r="22329" b="12594"/>
          <a:stretch/>
        </p:blipFill>
        <p:spPr>
          <a:xfrm>
            <a:off x="2927648" y="1667385"/>
            <a:ext cx="5184576" cy="36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/>
              <a:t>rapport financier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Rapport d’activité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2019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966120" cy="1143000"/>
          </a:xfrm>
        </p:spPr>
        <p:txBody>
          <a:bodyPr/>
          <a:lstStyle/>
          <a:p>
            <a:r>
              <a:rPr lang="fr-FR" dirty="0" smtClean="0"/>
              <a:t>Le budget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764704"/>
            <a:ext cx="5184576" cy="58888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7608168" y="3356991"/>
            <a:ext cx="2376264" cy="2808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Répartition des produits 2019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</p:txBody>
      </p:sp>
      <p:pic>
        <p:nvPicPr>
          <p:cNvPr id="5" name="Image 4"/>
          <p:cNvPicPr/>
          <p:nvPr/>
        </p:nvPicPr>
        <p:blipFill rotWithShape="1">
          <a:blip r:embed="rId3"/>
          <a:srcRect l="49097" t="49239" r="35216" b="19251"/>
          <a:stretch/>
        </p:blipFill>
        <p:spPr bwMode="auto">
          <a:xfrm>
            <a:off x="7680176" y="3645024"/>
            <a:ext cx="2304256" cy="2520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08168" y="126876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FBA905"/>
              </a:buClr>
            </a:pPr>
            <a:r>
              <a:rPr lang="fr-FR" dirty="0"/>
              <a:t>Un </a:t>
            </a:r>
            <a:r>
              <a:rPr lang="fr-FR" b="1" dirty="0">
                <a:solidFill>
                  <a:srgbClr val="FBA905"/>
                </a:solidFill>
              </a:rPr>
              <a:t>résultat </a:t>
            </a:r>
            <a:r>
              <a:rPr lang="fr-FR" b="1" dirty="0" smtClean="0">
                <a:solidFill>
                  <a:srgbClr val="FBA905"/>
                </a:solidFill>
              </a:rPr>
              <a:t>proche de l’équilibre </a:t>
            </a:r>
            <a:r>
              <a:rPr lang="fr-FR" dirty="0"/>
              <a:t>conformément à l’objectif de BSC</a:t>
            </a:r>
          </a:p>
        </p:txBody>
      </p:sp>
    </p:spTree>
    <p:extLst>
      <p:ext uri="{BB962C8B-B14F-4D97-AF65-F5344CB8AC3E}">
        <p14:creationId xmlns:p14="http://schemas.microsoft.com/office/powerpoint/2010/main" val="37814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modèle économique qui s’est transformé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690688"/>
            <a:ext cx="6650101" cy="43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3988" t="26375" r="48340" b="12594"/>
          <a:stretch/>
        </p:blipFill>
        <p:spPr>
          <a:xfrm>
            <a:off x="16903" y="9268"/>
            <a:ext cx="5503033" cy="68237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4542" t="28344" r="48340" b="13579"/>
          <a:stretch/>
        </p:blipFill>
        <p:spPr>
          <a:xfrm>
            <a:off x="5663952" y="484020"/>
            <a:ext cx="5256584" cy="632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1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3989" t="29328" r="47786" b="16533"/>
          <a:stretch/>
        </p:blipFill>
        <p:spPr>
          <a:xfrm>
            <a:off x="2063551" y="1"/>
            <a:ext cx="6359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Rapport d’activité 2019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9600" y="2132856"/>
            <a:ext cx="7620000" cy="2179712"/>
          </a:xfrm>
        </p:spPr>
        <p:txBody>
          <a:bodyPr>
            <a:normAutofit/>
          </a:bodyPr>
          <a:lstStyle/>
          <a:p>
            <a:r>
              <a:rPr lang="fr-FR" dirty="0" smtClean="0"/>
              <a:t>Bretagne </a:t>
            </a:r>
            <a:r>
              <a:rPr lang="fr-FR" dirty="0" err="1" smtClean="0"/>
              <a:t>Supply</a:t>
            </a:r>
            <a:r>
              <a:rPr lang="fr-FR" dirty="0" smtClean="0"/>
              <a:t> Chain, c’est…</a:t>
            </a:r>
          </a:p>
          <a:p>
            <a:r>
              <a:rPr lang="fr-FR" dirty="0" smtClean="0"/>
              <a:t>Les actions 2019 au regard de la stratégie</a:t>
            </a:r>
            <a:endParaRPr lang="fr-FR" dirty="0"/>
          </a:p>
          <a:p>
            <a:r>
              <a:rPr lang="fr-FR" dirty="0" smtClean="0"/>
              <a:t>Le cluster et son organisation en 2019</a:t>
            </a:r>
          </a:p>
          <a:p>
            <a:r>
              <a:rPr lang="fr-FR" dirty="0" smtClean="0"/>
              <a:t>Le rapport financier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90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A travers nous, ils vous soutiennent 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41"/>
          <a:stretch>
            <a:fillRect/>
          </a:stretch>
        </p:blipFill>
        <p:spPr bwMode="auto">
          <a:xfrm>
            <a:off x="2927648" y="4077072"/>
            <a:ext cx="5234901" cy="178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pic>
        <p:nvPicPr>
          <p:cNvPr id="5123" name="Picture 3" descr="RB_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178039"/>
            <a:ext cx="1523479" cy="153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00" y="20565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9046" t="14563" r="75458" b="62797"/>
          <a:stretch/>
        </p:blipFill>
        <p:spPr>
          <a:xfrm>
            <a:off x="7176120" y="1921348"/>
            <a:ext cx="2376264" cy="19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02-Communication\Outils\Logos\Logos BSC\BSC (50 ko max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569902"/>
            <a:ext cx="537818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08529" y="3717033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www.bretagne-supplychain.fr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02 99 33 </a:t>
            </a:r>
            <a:r>
              <a:rPr lang="fr-FR" dirty="0" smtClean="0"/>
              <a:t>63 10 </a:t>
            </a:r>
            <a:r>
              <a:rPr lang="fr-FR" dirty="0"/>
              <a:t>– 06 79 92 75 16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contact@bretagne-supplychain.fr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2 avenue de la Préfecture 35000 Rennes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LinkedIn, Twitter @cluster BSC</a:t>
            </a:r>
          </a:p>
        </p:txBody>
      </p:sp>
    </p:spTree>
    <p:extLst>
      <p:ext uri="{BB962C8B-B14F-4D97-AF65-F5344CB8AC3E}">
        <p14:creationId xmlns:p14="http://schemas.microsoft.com/office/powerpoint/2010/main" val="384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Bretagne </a:t>
            </a:r>
            <a:r>
              <a:rPr lang="fr-FR" dirty="0" err="1" smtClean="0"/>
              <a:t>Supply</a:t>
            </a:r>
            <a:r>
              <a:rPr lang="fr-FR" dirty="0" smtClean="0"/>
              <a:t> Chain, c’est…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Rapport d’activité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2019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23" y="89028"/>
            <a:ext cx="10160000" cy="1143000"/>
          </a:xfrm>
        </p:spPr>
        <p:txBody>
          <a:bodyPr/>
          <a:lstStyle/>
          <a:p>
            <a:r>
              <a:rPr lang="fr-FR" dirty="0" smtClean="0"/>
              <a:t>Bretagne </a:t>
            </a:r>
            <a:r>
              <a:rPr lang="fr-FR" dirty="0" err="1" smtClean="0"/>
              <a:t>Supply</a:t>
            </a:r>
            <a:r>
              <a:rPr lang="fr-FR" dirty="0" smtClean="0"/>
              <a:t> Chain, c’est…</a:t>
            </a:r>
            <a:endParaRPr lang="fr-FR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151835336"/>
              </p:ext>
            </p:extLst>
          </p:nvPr>
        </p:nvGraphicFramePr>
        <p:xfrm>
          <a:off x="-2438400" y="11247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5760" y="1391239"/>
            <a:ext cx="7044916" cy="370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En 2019, 134 structures adhérentes, soit un réseau de 500 </a:t>
            </a:r>
            <a:r>
              <a:rPr kumimoji="0" lang="fr-FR" altLang="fr-FR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professionnel.les</a:t>
            </a: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endParaRPr kumimoji="0" lang="fr-FR" alt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Typologie - image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36" y="1844824"/>
            <a:ext cx="1312862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pic>
        <p:nvPicPr>
          <p:cNvPr id="1028" name="Picture 4" descr="Carte adhérents 2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54" y="1758801"/>
            <a:ext cx="5083175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pic>
        <p:nvPicPr>
          <p:cNvPr id="1029" name="Picture 5" descr="Graphique_-_images-removebg-previ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42" y="3190150"/>
            <a:ext cx="4729162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51989" y="6129143"/>
            <a:ext cx="1700454" cy="4008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Un annuaire qualifié</a:t>
            </a:r>
            <a:r>
              <a:rPr kumimoji="0" lang="fr-FR" altLang="fr-FR" sz="12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pour faciliter la mise en réseau</a:t>
            </a:r>
            <a:endParaRPr kumimoji="0" lang="fr-FR" altLang="fr-FR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0"/>
          <a:srcRect l="24542" t="22438" r="46679" b="10625"/>
          <a:stretch/>
        </p:blipFill>
        <p:spPr>
          <a:xfrm>
            <a:off x="10065816" y="4351009"/>
            <a:ext cx="1727178" cy="2258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Ellipse 5"/>
          <p:cNvSpPr/>
          <p:nvPr/>
        </p:nvSpPr>
        <p:spPr>
          <a:xfrm>
            <a:off x="7763677" y="228566"/>
            <a:ext cx="3960440" cy="896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Un réseau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1728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691191658"/>
              </p:ext>
            </p:extLst>
          </p:nvPr>
        </p:nvGraphicFramePr>
        <p:xfrm>
          <a:off x="-2438400" y="11247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88171" y="1831562"/>
            <a:ext cx="4311912" cy="83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w Cen MT" panose="020B0602020104020603" pitchFamily="34" charset="0"/>
              </a:rPr>
              <a:t>Des animations pour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w Cen MT" panose="020B0602020104020603" pitchFamily="34" charset="0"/>
              </a:rPr>
              <a:t>partager les bonnes pratiques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74019" y="3518792"/>
            <a:ext cx="337970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w Cen MT" panose="020B0602020104020603" pitchFamily="34" charset="0"/>
              </a:rPr>
              <a:t>Des événements pour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w Cen MT" panose="020B0602020104020603" pitchFamily="34" charset="0"/>
              </a:rPr>
              <a:t>anticiper les mutations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81614" y="5202237"/>
            <a:ext cx="4398562" cy="75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w Cen MT" panose="020B0602020104020603" pitchFamily="34" charset="0"/>
              </a:rPr>
              <a:t>Une veille locale, économique, technologique et réglementaire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Text Box 99"/>
          <p:cNvSpPr txBox="1">
            <a:spLocks noChangeArrowheads="1"/>
          </p:cNvSpPr>
          <p:nvPr/>
        </p:nvSpPr>
        <p:spPr bwMode="auto">
          <a:xfrm>
            <a:off x="7775253" y="5129970"/>
            <a:ext cx="130016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12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newsletters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35" name="Text Box 100"/>
          <p:cNvSpPr txBox="1">
            <a:spLocks noChangeArrowheads="1"/>
          </p:cNvSpPr>
          <p:nvPr/>
        </p:nvSpPr>
        <p:spPr bwMode="auto">
          <a:xfrm>
            <a:off x="7536160" y="6093296"/>
            <a:ext cx="351303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1400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abonnés,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+50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effectLst/>
                <a:latin typeface="Tw Cen MT" panose="020B0602020104020603" pitchFamily="34" charset="0"/>
              </a:rPr>
              <a:t>posts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 sur LinkedIn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36" name="Text Box 101"/>
          <p:cNvSpPr txBox="1">
            <a:spLocks noChangeArrowheads="1"/>
          </p:cNvSpPr>
          <p:nvPr/>
        </p:nvSpPr>
        <p:spPr bwMode="auto">
          <a:xfrm>
            <a:off x="7608168" y="5644466"/>
            <a:ext cx="1417091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+100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tweets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37" name="Text Box 102"/>
          <p:cNvSpPr txBox="1">
            <a:spLocks noChangeArrowheads="1"/>
          </p:cNvSpPr>
          <p:nvPr/>
        </p:nvSpPr>
        <p:spPr bwMode="auto">
          <a:xfrm>
            <a:off x="7542234" y="1831562"/>
            <a:ext cx="220503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12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ateliers opérationnels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38" name="Text Box 103"/>
          <p:cNvSpPr txBox="1">
            <a:spLocks noChangeArrowheads="1"/>
          </p:cNvSpPr>
          <p:nvPr/>
        </p:nvSpPr>
        <p:spPr bwMode="auto">
          <a:xfrm>
            <a:off x="7392144" y="2297311"/>
            <a:ext cx="2737236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8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visites thématiques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39" name="Text Box 104"/>
          <p:cNvSpPr txBox="1">
            <a:spLocks noChangeArrowheads="1"/>
          </p:cNvSpPr>
          <p:nvPr/>
        </p:nvSpPr>
        <p:spPr bwMode="auto">
          <a:xfrm>
            <a:off x="9620310" y="5202237"/>
            <a:ext cx="990600" cy="5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1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nouveau site Internet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40" name="Text Box 105"/>
          <p:cNvSpPr txBox="1">
            <a:spLocks noChangeArrowheads="1"/>
          </p:cNvSpPr>
          <p:nvPr/>
        </p:nvSpPr>
        <p:spPr bwMode="auto">
          <a:xfrm>
            <a:off x="6885656" y="3610636"/>
            <a:ext cx="1638301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2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 colloques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•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les emballages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•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l’avenir des métiers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41" name="Text Box 106"/>
          <p:cNvSpPr txBox="1">
            <a:spLocks noChangeArrowheads="1"/>
          </p:cNvSpPr>
          <p:nvPr/>
        </p:nvSpPr>
        <p:spPr bwMode="auto">
          <a:xfrm>
            <a:off x="8793832" y="3645958"/>
            <a:ext cx="14668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</a:rPr>
              <a:t>1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effectLst/>
                <a:latin typeface="Tw Cen MT" panose="020B0602020104020603" pitchFamily="34" charset="0"/>
              </a:rPr>
              <a:t>serious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effectLst/>
                <a:latin typeface="Tw Cen MT" panose="020B0602020104020603" pitchFamily="34" charset="0"/>
              </a:rPr>
              <a:t>game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7775253" y="175833"/>
            <a:ext cx="4063428" cy="896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Des expertises</a:t>
            </a:r>
            <a:endParaRPr lang="fr-FR" sz="3600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540023" y="89028"/>
            <a:ext cx="10160000" cy="1143000"/>
          </a:xfrm>
        </p:spPr>
        <p:txBody>
          <a:bodyPr/>
          <a:lstStyle/>
          <a:p>
            <a:r>
              <a:rPr lang="fr-FR" dirty="0" smtClean="0"/>
              <a:t>Bretagne </a:t>
            </a:r>
            <a:r>
              <a:rPr lang="fr-FR" dirty="0" err="1" smtClean="0"/>
              <a:t>Supply</a:t>
            </a:r>
            <a:r>
              <a:rPr lang="fr-FR" dirty="0" smtClean="0"/>
              <a:t> Chain, c’est…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0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00881925"/>
              </p:ext>
            </p:extLst>
          </p:nvPr>
        </p:nvGraphicFramePr>
        <p:xfrm>
          <a:off x="-2438400" y="11247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52119" y="1986782"/>
            <a:ext cx="6186622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Bretagne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Supply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Chain anime le dispositif «[Bio]GNV», en collaboration avec le collectif régional.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Objectif : stimuler et accompagner le développement du GNV puis du </a:t>
            </a:r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bioGNV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en Bretagne.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Logo - breizh n bio GNVv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55" y="1901346"/>
            <a:ext cx="16160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52119" y="2733150"/>
            <a:ext cx="6186622" cy="103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Les travaux menés pour le PDU de Rennes Métropole ont confirmé l’intérêt d’élaborer une charte d’actions pour une logistique urbaine  durable sur le territoire. Bretagne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Supply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Chain accompagne ce projet collectif.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Objectif : </a:t>
            </a:r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co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-construire et élaborer un document pérenne qui permette aux  signataires volontaires de se réunir autour d’un plan d’actions pour une logistique urbaine durable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7" name="Picture 5" descr="RÃ©sultat de recherche d'images pour &quot;rennes mÃ©tropole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80" y="2934387"/>
            <a:ext cx="15557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52119" y="4091862"/>
            <a:ext cx="6186622" cy="82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Bretagne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Supply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Chain co-pilote cette démarche collaborative et innovante qui fait de la santé un levier de performance globale.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Objectif : optimiser les flux physiques et d’information pour améliorer durablement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les conditions de travail dans la  filière des produits frais.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26" y="4175716"/>
            <a:ext cx="1569281" cy="34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52119" y="5220419"/>
            <a:ext cx="6186622" cy="87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Bretagne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Supply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Chain organise avec l’AFT le grand rendez-vous breton des métiers et des emplois de la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supply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chain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 de la logistique et du transport.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Objectif : faciliter les recrutements et valoriser tous les métiers de la </a:t>
            </a:r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supply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chain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auprès des collégiens, lycéens, demandeurs d’emploi, personnes en reconversion et en insertion.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1" name="Picture 9" descr="LET'SGO-logo-H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74" y="5374428"/>
            <a:ext cx="1488722" cy="55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4D6"/>
                  </a:outerShdw>
                </a:effectLst>
              </a14:hiddenEffects>
            </a:ext>
          </a:extLst>
        </p:spPr>
      </p:pic>
      <p:sp>
        <p:nvSpPr>
          <p:cNvPr id="16" name="Ellipse 15"/>
          <p:cNvSpPr/>
          <p:nvPr/>
        </p:nvSpPr>
        <p:spPr>
          <a:xfrm>
            <a:off x="7775253" y="175833"/>
            <a:ext cx="4063428" cy="896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Des projets</a:t>
            </a:r>
            <a:endParaRPr lang="fr-FR" sz="360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40023" y="8902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Bretagne Supply Chain, c’est…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0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332656"/>
            <a:ext cx="6120680" cy="598097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1344" y="1772816"/>
            <a:ext cx="5112568" cy="2299692"/>
          </a:xfrm>
        </p:spPr>
        <p:txBody>
          <a:bodyPr>
            <a:normAutofit/>
          </a:bodyPr>
          <a:lstStyle/>
          <a:p>
            <a:r>
              <a:rPr lang="fr-FR" sz="4400" dirty="0" smtClean="0"/>
              <a:t>Bretagne </a:t>
            </a:r>
            <a:r>
              <a:rPr lang="fr-FR" sz="4400" dirty="0" err="1" smtClean="0"/>
              <a:t>Supply</a:t>
            </a:r>
            <a:r>
              <a:rPr lang="fr-FR" sz="4400" dirty="0" smtClean="0"/>
              <a:t> Chain permet à ses adhérents de…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313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 2019 au regard de la stratégie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8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76791" y="14083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  <a:cs typeface="Arial" pitchFamily="34" charset="0"/>
              </a:rPr>
              <a:t>Améliorer la performance logistique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  <a:cs typeface="Arial" pitchFamily="34" charset="0"/>
              </a:rPr>
              <a:t>des entreprises bretonnes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6559" y="3895061"/>
            <a:ext cx="3072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A0BD2A"/>
                </a:solidFill>
                <a:latin typeface="Tw Cen MT" pitchFamily="34" charset="0"/>
                <a:cs typeface="Arial" pitchFamily="34" charset="0"/>
              </a:rPr>
              <a:t>Ensemble,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A0BD2A"/>
                </a:solidFill>
                <a:latin typeface="Tw Cen MT" pitchFamily="34" charset="0"/>
                <a:cs typeface="Arial" pitchFamily="34" charset="0"/>
              </a:rPr>
              <a:t>visons </a:t>
            </a:r>
            <a:r>
              <a:rPr lang="fr-FR" altLang="fr-FR" dirty="0" smtClean="0">
                <a:solidFill>
                  <a:srgbClr val="A0BD2A"/>
                </a:solidFill>
                <a:latin typeface="Tw Cen MT" pitchFamily="34" charset="0"/>
                <a:cs typeface="Arial" pitchFamily="34" charset="0"/>
              </a:rPr>
              <a:t>l’excellence logistique</a:t>
            </a:r>
            <a:endParaRPr lang="fr-FR" altLang="fr-FR" dirty="0">
              <a:solidFill>
                <a:srgbClr val="A0BD2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2178" y="5223476"/>
            <a:ext cx="7704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D4A918"/>
                </a:solidFill>
              </a:rPr>
              <a:t>Fédérer et animer le réseau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D4A918"/>
                </a:solidFill>
              </a:rPr>
              <a:t>Faciliter le partage des bonnes pratiques et des expertises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D4A918"/>
                </a:solidFill>
              </a:rPr>
              <a:t>Concevoir, piloter et animer des projets structurants pour la performance du territoire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D4A918"/>
                </a:solidFill>
              </a:rPr>
              <a:t>Diffuser l’actualité du transport, de la logistique et de la </a:t>
            </a:r>
            <a:r>
              <a:rPr lang="fr-FR" sz="1600" dirty="0" err="1">
                <a:solidFill>
                  <a:srgbClr val="D4A918"/>
                </a:solidFill>
              </a:rPr>
              <a:t>supply</a:t>
            </a:r>
            <a:r>
              <a:rPr lang="fr-FR" sz="1600" dirty="0">
                <a:solidFill>
                  <a:srgbClr val="D4A918"/>
                </a:solidFill>
              </a:rPr>
              <a:t> </a:t>
            </a:r>
            <a:r>
              <a:rPr lang="fr-FR" sz="1600" dirty="0" err="1">
                <a:solidFill>
                  <a:srgbClr val="D4A918"/>
                </a:solidFill>
              </a:rPr>
              <a:t>chain</a:t>
            </a:r>
            <a:r>
              <a:rPr lang="fr-FR" sz="1600" dirty="0">
                <a:solidFill>
                  <a:srgbClr val="D4A918"/>
                </a:solidFill>
              </a:rPr>
              <a:t> en Bretagne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D4A918"/>
                </a:solidFill>
              </a:rPr>
              <a:t>Décrypter les tendances du métier ou du territoire pour anticiper les évolutions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D4A918"/>
                </a:solidFill>
              </a:rPr>
              <a:t>Valoriser les activités et les métiers du transport, de la logistique et de la </a:t>
            </a:r>
            <a:r>
              <a:rPr lang="fr-FR" sz="1600" dirty="0" err="1">
                <a:solidFill>
                  <a:srgbClr val="D4A918"/>
                </a:solidFill>
              </a:rPr>
              <a:t>supply</a:t>
            </a:r>
            <a:r>
              <a:rPr lang="fr-FR" sz="1600" dirty="0">
                <a:solidFill>
                  <a:srgbClr val="D4A918"/>
                </a:solidFill>
              </a:rPr>
              <a:t> </a:t>
            </a:r>
            <a:r>
              <a:rPr lang="fr-FR" sz="1600" dirty="0" err="1">
                <a:solidFill>
                  <a:srgbClr val="D4A918"/>
                </a:solidFill>
              </a:rPr>
              <a:t>chain</a:t>
            </a:r>
            <a:endParaRPr lang="fr-FR" sz="1600" dirty="0">
              <a:solidFill>
                <a:srgbClr val="D4A91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28" y="1643316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EB5605"/>
                </a:solidFill>
              </a:rPr>
              <a:t>L’industrie du futur et l’accélération de la transition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EB5605"/>
                </a:solidFill>
              </a:rPr>
              <a:t>La transition énergétique pour les flux de marchandises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EB5605"/>
                </a:solidFill>
              </a:rPr>
              <a:t>L’adaptation des organisations logistiques aux nouvelles tendances de consommation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EB5605"/>
                </a:solidFill>
              </a:rPr>
              <a:t>L’adaptation des emplois et la montée en compétences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24193" r="22676"/>
          <a:stretch/>
        </p:blipFill>
        <p:spPr>
          <a:xfrm>
            <a:off x="4286088" y="1930267"/>
            <a:ext cx="3888433" cy="3495550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767408" y="213955"/>
            <a:ext cx="11593288" cy="1168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Une </a:t>
            </a:r>
            <a:r>
              <a:rPr lang="fr-FR" sz="3600" dirty="0"/>
              <a:t>stratégie au service de la performance </a:t>
            </a:r>
            <a:r>
              <a:rPr lang="fr-FR" sz="3600" dirty="0" err="1"/>
              <a:t>supply</a:t>
            </a:r>
            <a:r>
              <a:rPr lang="fr-FR" sz="3600" dirty="0"/>
              <a:t> </a:t>
            </a:r>
            <a:r>
              <a:rPr lang="fr-FR" sz="3600" dirty="0" err="1"/>
              <a:t>chain</a:t>
            </a:r>
            <a:r>
              <a:rPr lang="fr-FR" sz="3600" dirty="0"/>
              <a:t> en Bretagne</a:t>
            </a:r>
          </a:p>
        </p:txBody>
      </p:sp>
    </p:spTree>
    <p:extLst>
      <p:ext uri="{BB962C8B-B14F-4D97-AF65-F5344CB8AC3E}">
        <p14:creationId xmlns:p14="http://schemas.microsoft.com/office/powerpoint/2010/main" val="23008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</TotalTime>
  <Words>1026</Words>
  <Application>Microsoft Office PowerPoint</Application>
  <PresentationFormat>Grand écran</PresentationFormat>
  <Paragraphs>179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Tw Cen MT</vt:lpstr>
      <vt:lpstr>Thème Office</vt:lpstr>
      <vt:lpstr>Rapport d’activité 2019  </vt:lpstr>
      <vt:lpstr>Rapport d’activité 2019</vt:lpstr>
      <vt:lpstr>Bretagne Supply Chain, c’est…</vt:lpstr>
      <vt:lpstr>Bretagne Supply Chain, c’est…</vt:lpstr>
      <vt:lpstr>Bretagne Supply Chain, c’est…</vt:lpstr>
      <vt:lpstr>Présentation PowerPoint</vt:lpstr>
      <vt:lpstr>Bretagne Supply Chain permet à ses adhérents de…</vt:lpstr>
      <vt:lpstr>Les actions 2019 au regard de la stratégie</vt:lpstr>
      <vt:lpstr>Présentation PowerPoint</vt:lpstr>
      <vt:lpstr>Présentation PowerPoint</vt:lpstr>
      <vt:lpstr>LE CLUSTER Bretagne Supply Chain et son organisation</vt:lpstr>
      <vt:lpstr>Bientôt 10 ans…</vt:lpstr>
      <vt:lpstr>Le conseil d’administration en 2019</vt:lpstr>
      <vt:lpstr>Les permanents en 2019</vt:lpstr>
      <vt:lpstr>Le rapport financier</vt:lpstr>
      <vt:lpstr>Le budget</vt:lpstr>
      <vt:lpstr>Un modèle économique qui s’est transformé</vt:lpstr>
      <vt:lpstr>Présentation PowerPoint</vt:lpstr>
      <vt:lpstr>Présentation PowerPoint</vt:lpstr>
      <vt:lpstr>A travers nous, ils vous soutiennent 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PROVOST Elodie</dc:creator>
  <cp:lastModifiedBy>CHAUVAT Mathilde</cp:lastModifiedBy>
  <cp:revision>87</cp:revision>
  <dcterms:created xsi:type="dcterms:W3CDTF">2018-04-06T11:44:36Z</dcterms:created>
  <dcterms:modified xsi:type="dcterms:W3CDTF">2020-02-24T14:42:39Z</dcterms:modified>
</cp:coreProperties>
</file>